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0"/>
  </p:notesMasterIdLst>
  <p:sldIdLst>
    <p:sldId id="256" r:id="rId3"/>
    <p:sldId id="257" r:id="rId4"/>
    <p:sldId id="258" r:id="rId5"/>
    <p:sldId id="259" r:id="rId6"/>
    <p:sldId id="260" r:id="rId7"/>
    <p:sldId id="261" r:id="rId8"/>
    <p:sldId id="268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70" r:id="rId17"/>
    <p:sldId id="271" r:id="rId18"/>
    <p:sldId id="289" r:id="rId19"/>
    <p:sldId id="272" r:id="rId20"/>
    <p:sldId id="305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1" r:id="rId29"/>
    <p:sldId id="282" r:id="rId30"/>
    <p:sldId id="288" r:id="rId31"/>
    <p:sldId id="285" r:id="rId32"/>
    <p:sldId id="286" r:id="rId33"/>
    <p:sldId id="290" r:id="rId34"/>
    <p:sldId id="291" r:id="rId35"/>
    <p:sldId id="292" r:id="rId36"/>
    <p:sldId id="287" r:id="rId37"/>
    <p:sldId id="308" r:id="rId38"/>
    <p:sldId id="307" r:id="rId39"/>
    <p:sldId id="348" r:id="rId40"/>
    <p:sldId id="349" r:id="rId41"/>
    <p:sldId id="350" r:id="rId42"/>
    <p:sldId id="351" r:id="rId43"/>
    <p:sldId id="352" r:id="rId44"/>
    <p:sldId id="353" r:id="rId45"/>
    <p:sldId id="309" r:id="rId46"/>
    <p:sldId id="314" r:id="rId47"/>
    <p:sldId id="310" r:id="rId48"/>
    <p:sldId id="311" r:id="rId49"/>
    <p:sldId id="312" r:id="rId50"/>
    <p:sldId id="313" r:id="rId51"/>
    <p:sldId id="316" r:id="rId52"/>
    <p:sldId id="317" r:id="rId53"/>
    <p:sldId id="318" r:id="rId54"/>
    <p:sldId id="335" r:id="rId55"/>
    <p:sldId id="340" r:id="rId56"/>
    <p:sldId id="341" r:id="rId57"/>
    <p:sldId id="342" r:id="rId58"/>
    <p:sldId id="343" r:id="rId59"/>
    <p:sldId id="344" r:id="rId60"/>
    <p:sldId id="330" r:id="rId61"/>
    <p:sldId id="315" r:id="rId62"/>
    <p:sldId id="354" r:id="rId63"/>
    <p:sldId id="355" r:id="rId64"/>
    <p:sldId id="356" r:id="rId65"/>
    <p:sldId id="357" r:id="rId66"/>
    <p:sldId id="358" r:id="rId67"/>
    <p:sldId id="359" r:id="rId68"/>
    <p:sldId id="347" r:id="rId6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7AA37-22E5-4C55-BF6B-E018C04AC38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E94A2-ADD4-4BA1-912C-CAB38F907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484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E94A2-ADD4-4BA1-912C-CAB38F9071C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338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F531-83A3-4EAC-BBA7-F0BD68ABD3A4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7B88-6218-4320-A301-28E87EDF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113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F531-83A3-4EAC-BBA7-F0BD68ABD3A4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7B88-6218-4320-A301-28E87EDF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768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F531-83A3-4EAC-BBA7-F0BD68ABD3A4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7B88-6218-4320-A301-28E87EDF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166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5780618" y="1169989"/>
            <a:ext cx="6419849" cy="4994275"/>
            <a:chOff x="4334933" y="1169931"/>
            <a:chExt cx="4814835" cy="4993802"/>
          </a:xfrm>
        </p:grpSpPr>
        <p:cxnSp>
          <p:nvCxnSpPr>
            <p:cNvPr id="5" name="Straight Connector 16"/>
            <p:cNvCxnSpPr/>
            <p:nvPr/>
          </p:nvCxnSpPr>
          <p:spPr>
            <a:xfrm flipH="1">
              <a:off x="6009727" y="1169931"/>
              <a:ext cx="3133691" cy="3135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8"/>
            <p:cNvCxnSpPr/>
            <p:nvPr/>
          </p:nvCxnSpPr>
          <p:spPr>
            <a:xfrm flipH="1">
              <a:off x="4334933" y="1349301"/>
              <a:ext cx="4814835" cy="4814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"/>
            <p:cNvCxnSpPr/>
            <p:nvPr/>
          </p:nvCxnSpPr>
          <p:spPr>
            <a:xfrm flipH="1">
              <a:off x="5225510" y="1469940"/>
              <a:ext cx="3911558" cy="39112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1"/>
            <p:cNvCxnSpPr/>
            <p:nvPr/>
          </p:nvCxnSpPr>
          <p:spPr>
            <a:xfrm flipH="1">
              <a:off x="5304885" y="1308030"/>
              <a:ext cx="3838534" cy="38397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2"/>
            <p:cNvCxnSpPr/>
            <p:nvPr/>
          </p:nvCxnSpPr>
          <p:spPr>
            <a:xfrm flipH="1">
              <a:off x="5706518" y="1769949"/>
              <a:ext cx="3430550" cy="34302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1" y="533401"/>
            <a:ext cx="8206284" cy="3124201"/>
          </a:xfrm>
        </p:spPr>
        <p:txBody>
          <a:bodyPr anchor="b"/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3843868"/>
            <a:ext cx="6605667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1BFD8-6082-4978-AFA7-325EA5D492B1}" type="slidenum">
              <a:rPr lang="ru-RU" altLang="ru-RU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726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1" y="533400"/>
            <a:ext cx="8739823" cy="37676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68E73-C69F-4742-A414-4482FA198D4A}" type="slidenum">
              <a:rPr lang="ru-RU" altLang="ru-RU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82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981200"/>
            <a:ext cx="8536624" cy="2319867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487334"/>
            <a:ext cx="8536623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E027B-CA95-4904-8659-1644CCD80518}" type="slidenum">
              <a:rPr lang="ru-RU" altLang="ru-RU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606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711201" y="533401"/>
            <a:ext cx="5266623" cy="37676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533400"/>
            <a:ext cx="5264317" cy="37592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0C581-287C-42C5-BD11-DC1FFF614E62}" type="slidenum">
              <a:rPr lang="ru-RU" altLang="ru-RU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538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2" y="533400"/>
            <a:ext cx="4955821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199" y="1143001"/>
            <a:ext cx="5260623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3355" y="566738"/>
            <a:ext cx="501873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1143000"/>
            <a:ext cx="5275607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C085E-D58F-4DB8-85E1-FC71B81F9E35}" type="slidenum">
              <a:rPr lang="ru-RU" altLang="ru-RU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201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AFFBA-FEFA-4509-803D-B4605084AB1B}" type="slidenum">
              <a:rPr lang="ru-RU" altLang="ru-RU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160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DF41C-22A4-481C-885E-06F770659A4D}" type="slidenum">
              <a:rPr lang="ru-RU" altLang="ru-RU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822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89" y="533400"/>
            <a:ext cx="4267200" cy="152400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199" y="533400"/>
            <a:ext cx="5918340" cy="54864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4889" y="2209803"/>
            <a:ext cx="4267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93B9F-8045-4CB2-AE82-6256714357C1}" type="slidenum">
              <a:rPr lang="ru-RU" altLang="ru-RU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54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F531-83A3-4EAC-BBA7-F0BD68ABD3A4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7B88-6218-4320-A301-28E87EDF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897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4400" y="1447800"/>
            <a:ext cx="4751011" cy="11430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016000" y="914400"/>
            <a:ext cx="4374632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704" y="2743200"/>
            <a:ext cx="4752297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14273-712D-4ECA-9B86-0A6750596FF2}" type="slidenum">
              <a:rPr lang="ru-RU" altLang="ru-RU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08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11200" y="533400"/>
            <a:ext cx="107696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16003" y="3843867"/>
            <a:ext cx="9708443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54209-A238-42E9-962F-2E7F7828EB3B}" type="slidenum">
              <a:rPr lang="ru-RU" altLang="ru-RU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252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769600" cy="2895600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114800"/>
            <a:ext cx="8511403" cy="1905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05DA3-0E51-4466-A4E8-C2BF8AD049EE}" type="slidenum">
              <a:rPr lang="ru-RU" altLang="ru-RU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4623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304800" y="7112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800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10261600" y="27686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8000">
                <a:solidFill>
                  <a:prstClr val="white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1" y="533400"/>
            <a:ext cx="9146383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22401" y="3429000"/>
            <a:ext cx="8536623" cy="482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301070"/>
            <a:ext cx="8509815" cy="171873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7B6C4-8B16-4F72-99C5-965DBF7E3E9D}" type="slidenum">
              <a:rPr lang="ru-RU" altLang="ru-RU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868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3429000"/>
            <a:ext cx="8509815" cy="16974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5132981"/>
            <a:ext cx="8511403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FFE8E-58F7-4A7E-8170-5FE13FF821D8}" type="slidenum">
              <a:rPr lang="ru-RU" altLang="ru-RU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483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304800" y="7112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800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10261600" y="27686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8000">
                <a:solidFill>
                  <a:prstClr val="white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2" y="533400"/>
            <a:ext cx="9146381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886200"/>
            <a:ext cx="8509815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953000"/>
            <a:ext cx="850981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221C-F25A-4C11-8059-D64072BB2DEA}" type="slidenum">
              <a:rPr lang="ru-RU" altLang="ru-RU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902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034211" cy="2895600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928534"/>
            <a:ext cx="8509815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766736"/>
            <a:ext cx="850981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E4060-A113-4ED0-98E4-34061618A5CB}" type="slidenum">
              <a:rPr lang="ru-RU" altLang="ru-RU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0355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1" y="533401"/>
            <a:ext cx="8739823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AF453-4821-4E56-B846-0B7A6D79C655}" type="slidenum">
              <a:rPr lang="ru-RU" altLang="ru-RU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493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5208" y="533400"/>
            <a:ext cx="2725592" cy="4419600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0"/>
            <a:ext cx="7800016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00D97-7872-4412-A8E5-1C8391DBD975}" type="slidenum">
              <a:rPr lang="ru-RU" altLang="ru-RU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434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935164"/>
            <a:ext cx="10972800" cy="438943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E36D7-6D0C-48CD-9D0C-516671DBA8DE}" type="slidenum">
              <a:rPr lang="ru-RU" altLang="ru-RU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989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F531-83A3-4EAC-BBA7-F0BD68ABD3A4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7B88-6218-4320-A301-28E87EDF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0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F531-83A3-4EAC-BBA7-F0BD68ABD3A4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7B88-6218-4320-A301-28E87EDF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782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F531-83A3-4EAC-BBA7-F0BD68ABD3A4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7B88-6218-4320-A301-28E87EDF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992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F531-83A3-4EAC-BBA7-F0BD68ABD3A4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7B88-6218-4320-A301-28E87EDF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608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F531-83A3-4EAC-BBA7-F0BD68ABD3A4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7B88-6218-4320-A301-28E87EDF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30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F531-83A3-4EAC-BBA7-F0BD68ABD3A4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7B88-6218-4320-A301-28E87EDF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155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F531-83A3-4EAC-BBA7-F0BD68ABD3A4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7B88-6218-4320-A301-28E87EDF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01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EF531-83A3-4EAC-BBA7-F0BD68ABD3A4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77B88-6218-4320-A301-28E87EDF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79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D4EF"/>
            </a:gs>
            <a:gs pos="10001">
              <a:srgbClr val="64D4EF"/>
            </a:gs>
            <a:gs pos="100000">
              <a:srgbClr val="06588E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8894234" y="3894138"/>
            <a:ext cx="3293533" cy="265906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746" y="3259666"/>
              <a:ext cx="912188" cy="9118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5724"/>
              <a:ext cx="2981857" cy="29828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1737" y="3581511"/>
              <a:ext cx="1897197" cy="18965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130" y="3433998"/>
              <a:ext cx="1740055" cy="1739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388" y="3985732"/>
              <a:ext cx="1264798" cy="1264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200" y="4495800"/>
            <a:ext cx="873971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1200" y="533400"/>
            <a:ext cx="8739717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6000" y="6172201"/>
            <a:ext cx="1602317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146194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200" y="6172201"/>
            <a:ext cx="7749117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146194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5317" y="5578476"/>
            <a:ext cx="114300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90FEB4F-A755-412C-92C4-D38E7063892A}" type="slidenum">
              <a:rPr lang="ru-RU" altLang="ru-RU">
                <a:solidFill>
                  <a:srgbClr val="146194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146194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597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jpg"/><Relationship Id="rId7" Type="http://schemas.openxmlformats.org/officeDocument/2006/relationships/image" Target="../media/image101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340" y="4119150"/>
            <a:ext cx="3342903" cy="2387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004" y="454457"/>
            <a:ext cx="7850188" cy="2112962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i="1" dirty="0">
                <a:latin typeface="Constantia" panose="02030602050306030303" pitchFamily="18" charset="0"/>
              </a:rPr>
              <a:t>ГБОУ школа-интернат №31 Невского района </a:t>
            </a:r>
            <a:br>
              <a:rPr lang="ru-RU" sz="3600" i="1" dirty="0">
                <a:latin typeface="Constantia" panose="02030602050306030303" pitchFamily="18" charset="0"/>
              </a:rPr>
            </a:br>
            <a:r>
              <a:rPr lang="ru-RU" sz="3600" i="1" dirty="0">
                <a:latin typeface="Constantia" panose="02030602050306030303" pitchFamily="18" charset="0"/>
              </a:rPr>
              <a:t>Санкт-Петербурга</a:t>
            </a:r>
            <a:r>
              <a:rPr lang="ru-RU" dirty="0" smtClean="0">
                <a:latin typeface="Book Antiqua" pitchFamily="18" charset="0"/>
              </a:rPr>
              <a:t/>
            </a:r>
            <a:br>
              <a:rPr lang="ru-RU" dirty="0" smtClean="0">
                <a:latin typeface="Book Antiqua" pitchFamily="18" charset="0"/>
              </a:rPr>
            </a:br>
            <a:endParaRPr lang="ru-RU" dirty="0"/>
          </a:p>
        </p:txBody>
      </p:sp>
      <p:sp>
        <p:nvSpPr>
          <p:cNvPr id="614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004" y="3384187"/>
            <a:ext cx="9060874" cy="3122752"/>
          </a:xfrm>
        </p:spPr>
        <p:txBody>
          <a:bodyPr rtlCol="0">
            <a:normAutofit lnSpcReduction="10000"/>
          </a:bodyPr>
          <a:lstStyle/>
          <a:p>
            <a:pPr fontAlgn="auto">
              <a:defRPr/>
            </a:pPr>
            <a:r>
              <a:rPr lang="ru-RU" altLang="ru-RU" sz="30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Анализ методической работы </a:t>
            </a:r>
            <a:endParaRPr lang="ru-RU" altLang="ru-RU" sz="3000" b="1" i="1" dirty="0" smtClean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 fontAlgn="auto">
              <a:defRPr/>
            </a:pPr>
            <a:r>
              <a:rPr lang="ru-RU" altLang="ru-RU" sz="3000" b="1" i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МО </a:t>
            </a:r>
            <a:r>
              <a:rPr lang="ru-RU" altLang="ru-RU" sz="30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учителей технологий, </a:t>
            </a:r>
            <a:endParaRPr lang="ru-RU" altLang="ru-RU" sz="3000" b="1" i="1" dirty="0" smtClean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 fontAlgn="auto">
              <a:defRPr/>
            </a:pPr>
            <a:r>
              <a:rPr lang="ru-RU" altLang="ru-RU" sz="3000" b="1" i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ИЗО </a:t>
            </a:r>
            <a:r>
              <a:rPr lang="ru-RU" altLang="ru-RU" sz="30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и физической культуры</a:t>
            </a:r>
            <a:endParaRPr lang="ru-RU" altLang="ru-RU" sz="3000" i="1" dirty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 algn="ctr" fontAlgn="auto">
              <a:defRPr/>
            </a:pPr>
            <a:endParaRPr lang="en-US" altLang="ru-RU" sz="1800" dirty="0">
              <a:solidFill>
                <a:schemeClr val="accent2">
                  <a:lumMod val="50000"/>
                </a:schemeClr>
              </a:solidFill>
            </a:endParaRPr>
          </a:p>
          <a:p>
            <a:pPr algn="ctr" fontAlgn="auto">
              <a:defRPr/>
            </a:pPr>
            <a:endParaRPr lang="en-US" altLang="ru-RU" sz="1800" dirty="0">
              <a:solidFill>
                <a:schemeClr val="tx1"/>
              </a:solidFill>
            </a:endParaRPr>
          </a:p>
          <a:p>
            <a:pPr fontAlgn="auto">
              <a:defRPr/>
            </a:pPr>
            <a:r>
              <a:rPr lang="ru-RU" altLang="ru-RU" sz="2800" i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2021-2022 учебный год</a:t>
            </a:r>
          </a:p>
          <a:p>
            <a:pPr fontAlgn="auto">
              <a:defRPr/>
            </a:pPr>
            <a:endParaRPr lang="ru-RU" altLang="ru-RU" dirty="0" smtClean="0"/>
          </a:p>
        </p:txBody>
      </p:sp>
      <p:pic>
        <p:nvPicPr>
          <p:cNvPr id="5122" name="Picture 2" descr="синие предметы для рисования лежат на столе Stock Photo | Adobe 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192" y="1348162"/>
            <a:ext cx="2107361" cy="1402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9951" y="0"/>
            <a:ext cx="2107361" cy="1510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126" name="Picture 6" descr="Открытый урок &quot;Дизайн кулинарии&quot; - технология (девочки), урок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112" y="2567419"/>
            <a:ext cx="2107361" cy="1397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33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632836" y="-96960"/>
            <a:ext cx="8229600" cy="98107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/>
              <a:t> </a:t>
            </a:r>
            <a:r>
              <a:rPr lang="ru-RU" sz="28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Обучение по направлению ФГОС</a:t>
            </a:r>
          </a:p>
        </p:txBody>
      </p:sp>
      <p:graphicFrame>
        <p:nvGraphicFramePr>
          <p:cNvPr id="25639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310203"/>
              </p:ext>
            </p:extLst>
          </p:nvPr>
        </p:nvGraphicFramePr>
        <p:xfrm>
          <a:off x="632836" y="884115"/>
          <a:ext cx="8858250" cy="5449966"/>
        </p:xfrm>
        <a:graphic>
          <a:graphicData uri="http://schemas.openxmlformats.org/drawingml/2006/table">
            <a:tbl>
              <a:tblPr/>
              <a:tblGrid>
                <a:gridCol w="433466"/>
                <a:gridCol w="1798736"/>
                <a:gridCol w="2664773"/>
                <a:gridCol w="2088942"/>
                <a:gridCol w="1872333"/>
              </a:tblGrid>
              <a:tr h="8231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L="91456" marR="9145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ФИО</a:t>
                      </a:r>
                    </a:p>
                  </a:txBody>
                  <a:tcPr marL="91456" marR="9145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ФГОС ООО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2" marR="6859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ФГОС НОО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2" marR="6859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ФГОС НОО ОВЗ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2" marR="6859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3133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1456" marR="91456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Потоцкая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Софья Александровна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6" marR="91456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Sakkal Majalla" panose="02000000000000000000" pitchFamily="2" charset="-78"/>
                        </a:rPr>
                        <a:t>«Реализация ФГОС общего образования: системы моделирования учебных знаний как основа эффективного процесса обучения», ИМЦ невского района, 25.09.19-20.11.19, 72 ч.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Sakkal Majalla" panose="02000000000000000000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Sakkal Majalla" panose="02000000000000000000" pitchFamily="2" charset="-78"/>
                        </a:rPr>
                        <a:t>«Реализация требований обновленных ФГОС НОО, ФГОС ООО в работе учителя», 2022.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Sakkal Majalla" panose="02000000000000000000" pitchFamily="2" charset="-78"/>
                      </a:endParaRPr>
                    </a:p>
                  </a:txBody>
                  <a:tcPr marL="68592" marR="6859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Sakkal Majalla" panose="02000000000000000000" pitchFamily="2" charset="-78"/>
                        </a:rPr>
                        <a:t> 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«Реализация требований обновленных ФГОС НОО, ФГОС ООО в работе учителя», 2022.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Sakkal Majalla" panose="02000000000000000000" pitchFamily="2" charset="-78"/>
                      </a:endParaRPr>
                    </a:p>
                  </a:txBody>
                  <a:tcPr marL="68592" marR="6859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Sakkal Majalla" panose="02000000000000000000" pitchFamily="2" charset="-78"/>
                      </a:endParaRPr>
                    </a:p>
                  </a:txBody>
                  <a:tcPr marL="68592" marR="6859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3133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1456" marR="91456" marT="45589" marB="455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Фролова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Ирина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Валентиновна</a:t>
                      </a:r>
                    </a:p>
                  </a:txBody>
                  <a:tcPr marL="68592" marR="6859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Курс повышения квалификации «Организация работы с обучающимися с ограниченными возможностями здоровья (ОВЗ) в соответствии с ФГОС», ООО «</a:t>
                      </a:r>
                      <a:r>
                        <a:rPr kumimoji="0" lang="ru-RU" altLang="ru-RU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Инфоурок</a:t>
                      </a: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», 72 часа, 2021 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«Реализация требований обновленных ФГОС НОО, ФГОС ООО в работе учителя», 2022.</a:t>
                      </a:r>
                    </a:p>
                  </a:txBody>
                  <a:tcPr marL="68592" marR="6859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«Реализация требований обновленных ФГОС НОО, ФГОС ООО в работе учителя», 2022.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Sakkal Majalla" panose="02000000000000000000" pitchFamily="2" charset="-78"/>
                      </a:endParaRPr>
                    </a:p>
                  </a:txBody>
                  <a:tcPr marL="68592" marR="6859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Sakkal Majalla" panose="02000000000000000000" pitchFamily="2" charset="-78"/>
                      </a:endParaRPr>
                    </a:p>
                  </a:txBody>
                  <a:tcPr marL="68592" marR="6859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344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739715" y="260351"/>
            <a:ext cx="8229600" cy="98107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/>
              <a:t> </a:t>
            </a:r>
            <a:r>
              <a:rPr lang="ru-RU" sz="28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Обучение по направлению ФГОС</a:t>
            </a:r>
          </a:p>
        </p:txBody>
      </p:sp>
      <p:graphicFrame>
        <p:nvGraphicFramePr>
          <p:cNvPr id="25639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584265"/>
              </p:ext>
            </p:extLst>
          </p:nvPr>
        </p:nvGraphicFramePr>
        <p:xfrm>
          <a:off x="739715" y="1241426"/>
          <a:ext cx="8858251" cy="5029294"/>
        </p:xfrm>
        <a:graphic>
          <a:graphicData uri="http://schemas.openxmlformats.org/drawingml/2006/table">
            <a:tbl>
              <a:tblPr/>
              <a:tblGrid>
                <a:gridCol w="433466"/>
                <a:gridCol w="1897402"/>
                <a:gridCol w="2854849"/>
                <a:gridCol w="2304256"/>
                <a:gridCol w="1368278"/>
              </a:tblGrid>
              <a:tr h="8230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L="91456" marR="91456" marT="45590" marB="455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ФИО</a:t>
                      </a:r>
                    </a:p>
                  </a:txBody>
                  <a:tcPr marL="91456" marR="91456" marT="45590" marB="455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ФГОС ООО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2" marR="6859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ФГОС НОО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2" marR="6859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ФГОС НОО ОВЗ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2" marR="6859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2061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91456" marR="91456" marT="45732" marB="457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Ульянова Надежда Валентиновна</a:t>
                      </a:r>
                    </a:p>
                  </a:txBody>
                  <a:tcPr marL="91456" marR="91456" marT="45732" marB="457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Sakkal Majalla" panose="02000000000000000000" pitchFamily="2" charset="-78"/>
                        </a:rPr>
                        <a:t>«Теория и методика обучения изобразительному искусству в условиях реализации требований ФГОС», АППО, 144 ч., 23.01.20 – 05.06.20г.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Sakkal Majalla" panose="02000000000000000000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Sakkal Majalla" panose="02000000000000000000" pitchFamily="2" charset="-78"/>
                        </a:rPr>
                        <a:t>«Методы и технологии арт-педагогики в освоении языка изобразительного искусства: реализация ФГОС», АППО, 36 ч., 20.02.21 – 12.04.21.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1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Sakkal Majalla" panose="02000000000000000000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Sakkal Majalla" panose="02000000000000000000" pitchFamily="2" charset="-78"/>
                        </a:rPr>
                        <a:t>«Методы и технологии арт-педагогики в освоении языка живописи», АППО, 36 ч., 19.04.21 – 11.06.21.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Sakkal Majalla" panose="02000000000000000000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Sakkal Majalla" panose="02000000000000000000" pitchFamily="2" charset="-78"/>
                        </a:rPr>
                        <a:t>«Реализация требований обновленных ФГОС НОО, ФГОС ООО в работе учителя», 2022.</a:t>
                      </a:r>
                    </a:p>
                  </a:txBody>
                  <a:tcPr marL="68592" marR="6859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Sakkal Majalla" panose="02000000000000000000" pitchFamily="2" charset="-78"/>
                        </a:rPr>
                        <a:t> «Реализация требований обновленных ФГОС НОО, ФГОС ООО в работе учителя», 2022.</a:t>
                      </a:r>
                    </a:p>
                  </a:txBody>
                  <a:tcPr marL="68592" marR="6859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2" marR="6859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401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154379" y="228828"/>
            <a:ext cx="9630888" cy="98107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Повышение квалификации </a:t>
            </a:r>
            <a:br>
              <a:rPr lang="ru-RU" sz="24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</a:br>
            <a:r>
              <a:rPr lang="ru-RU" sz="24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в 2021-2022 уч. году</a:t>
            </a:r>
          </a:p>
        </p:txBody>
      </p:sp>
      <p:graphicFrame>
        <p:nvGraphicFramePr>
          <p:cNvPr id="25639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7147"/>
              </p:ext>
            </p:extLst>
          </p:nvPr>
        </p:nvGraphicFramePr>
        <p:xfrm>
          <a:off x="705675" y="1452605"/>
          <a:ext cx="8928100" cy="4767345"/>
        </p:xfrm>
        <a:graphic>
          <a:graphicData uri="http://schemas.openxmlformats.org/drawingml/2006/table">
            <a:tbl>
              <a:tblPr/>
              <a:tblGrid>
                <a:gridCol w="401638"/>
                <a:gridCol w="1614140"/>
                <a:gridCol w="2880320"/>
                <a:gridCol w="2664296"/>
                <a:gridCol w="648569"/>
                <a:gridCol w="719137"/>
              </a:tblGrid>
              <a:tr h="792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654" marB="456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ФИО</a:t>
                      </a:r>
                    </a:p>
                  </a:txBody>
                  <a:tcPr marT="45654" marB="456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Название курсов</a:t>
                      </a:r>
                      <a:endParaRPr kumimoji="0" lang="ru-RU" alt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54" marB="456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Где проходило обучение</a:t>
                      </a: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54" marB="456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Кол-во часов</a:t>
                      </a:r>
                    </a:p>
                  </a:txBody>
                  <a:tcPr marT="45654" marB="456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T="45654" marB="456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8717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1 </a:t>
                      </a:r>
                    </a:p>
                  </a:txBody>
                  <a:tcPr marT="45654" marB="456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Воропаев М.А.,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Зыбина Н.С.,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Шевцова А.В.,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Потоцкая С.А.,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Мирошниченко В.И.,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Фролова И.В.,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Ульянова Н.С.,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Круглякова</a:t>
                      </a: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 Т.Р.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«Реализация требований обновленных ФГОС НОО, ФГОС ООО в работе учителя»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Центр </a:t>
                      </a:r>
                      <a:r>
                        <a:rPr kumimoji="0" lang="ru-RU" altLang="ru-RU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непрервывного</a:t>
                      </a: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 повышения  педагогического мастерства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iom.spbappo.ru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54" marB="456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72 ч.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654" marB="456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18.04.22-23.05.22</a:t>
                      </a: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654" marB="4565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0515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45650" marB="4565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Шевцова А.В.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«СОВЕРШЕНСТВОВАНИЕ МЕТОДИЧЕСКОЙ РАБОТЫ В ШКОЛЕ» (для учительских команд – председателей ШМО)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Sakkal Majalla" panose="02000000000000000000" pitchFamily="2" charset="-78"/>
                        </a:rPr>
                        <a:t>Центр </a:t>
                      </a:r>
                      <a:r>
                        <a:rPr kumimoji="0" lang="ru-RU" altLang="ru-RU" sz="1200" b="0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Sakkal Majalla" panose="02000000000000000000" pitchFamily="2" charset="-78"/>
                        </a:rPr>
                        <a:t>непрервывного</a:t>
                      </a:r>
                      <a:r>
                        <a:rPr kumimoji="0" lang="ru-RU" altLang="ru-RU" sz="12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Sakkal Majalla" panose="02000000000000000000" pitchFamily="2" charset="-78"/>
                        </a:rPr>
                        <a:t> повышения  педагогического мастерства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Sakkal Majalla" panose="02000000000000000000" pitchFamily="2" charset="-78"/>
                        </a:rPr>
                        <a:t>iom.spbappo.ru</a:t>
                      </a:r>
                    </a:p>
                  </a:txBody>
                  <a:tcPr marT="45650" marB="4565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Sakkal Majalla" panose="02000000000000000000" pitchFamily="2" charset="-78"/>
                        </a:rPr>
                        <a:t>18 ч.</a:t>
                      </a: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50" marB="4565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06.12.21 – 20.12.21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50" marB="4565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0515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45650" marB="4565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Ничепуренко Т.В.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Педагогическая деятельность по физической культуре в средней и старшей школе в условиях реализации ФГОС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kumimoji="0" lang="ru-RU" altLang="ru-RU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Инфоурок</a:t>
                      </a: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T="45650" marB="4565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144 ч.</a:t>
                      </a:r>
                    </a:p>
                  </a:txBody>
                  <a:tcPr marT="45650" marB="4565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18.04.22- 18.05.22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50" marB="4565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99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327808" y="365703"/>
            <a:ext cx="8229600" cy="98107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/>
              <a:t> </a:t>
            </a:r>
            <a:r>
              <a:rPr lang="ru-RU" sz="27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Повышение квалификации </a:t>
            </a:r>
            <a:br>
              <a:rPr lang="ru-RU" sz="27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</a:br>
            <a:r>
              <a:rPr lang="ru-RU" sz="27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в 2021-2022 уч. году</a:t>
            </a:r>
          </a:p>
        </p:txBody>
      </p:sp>
      <p:graphicFrame>
        <p:nvGraphicFramePr>
          <p:cNvPr id="25639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49152"/>
              </p:ext>
            </p:extLst>
          </p:nvPr>
        </p:nvGraphicFramePr>
        <p:xfrm>
          <a:off x="622548" y="1570204"/>
          <a:ext cx="8928100" cy="2438400"/>
        </p:xfrm>
        <a:graphic>
          <a:graphicData uri="http://schemas.openxmlformats.org/drawingml/2006/table">
            <a:tbl>
              <a:tblPr/>
              <a:tblGrid>
                <a:gridCol w="401638"/>
                <a:gridCol w="1398116"/>
                <a:gridCol w="3096344"/>
                <a:gridCol w="2664296"/>
                <a:gridCol w="648569"/>
                <a:gridCol w="719137"/>
              </a:tblGrid>
              <a:tr h="7925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659" marB="4565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ФИО</a:t>
                      </a:r>
                    </a:p>
                  </a:txBody>
                  <a:tcPr marT="45659" marB="4565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Название курсов</a:t>
                      </a:r>
                      <a:endParaRPr kumimoji="0" lang="ru-RU" alt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59" marB="4565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Где проходило обучение</a:t>
                      </a: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59" marB="4565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Кол-во часов</a:t>
                      </a:r>
                    </a:p>
                  </a:txBody>
                  <a:tcPr marT="45659" marB="4565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T="45659" marB="4565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822936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655" marB="4565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Шевцова А.В.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Курс «ДИНАМИЧЕСКИЙ СТРЕТЧИНГ»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Автор курса М. </a:t>
                      </a:r>
                      <a:r>
                        <a:rPr kumimoji="0" lang="ru-RU" altLang="ru-RU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Кострова</a:t>
                      </a: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1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marT="45655" marB="4565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17 ч.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55" marB="4565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27.11.21- 28.11.21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55" marB="4565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22936"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Курс для специалистов «ЯГОДИЦЫ – Функциональные тренировки в 3</a:t>
                      </a:r>
                      <a:r>
                        <a:rPr kumimoji="0" lang="en-US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Times New Roman" panose="02020603050405020304" pitchFamily="18" charset="0"/>
                        </a:rPr>
                        <a:t>Автор курса М. </a:t>
                      </a:r>
                      <a:r>
                        <a:rPr kumimoji="0" lang="ru-RU" altLang="ru-RU" sz="1200" b="0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Times New Roman" panose="02020603050405020304" pitchFamily="18" charset="0"/>
                        </a:rPr>
                        <a:t>Кострова</a:t>
                      </a:r>
                      <a:endParaRPr kumimoji="0" lang="ru-RU" altLang="ru-RU" sz="1200" b="0" i="1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1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marT="45655" marB="4565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Sakkal Majalla" panose="02000000000000000000" pitchFamily="2" charset="-78"/>
                        </a:rPr>
                        <a:t>19 ч.</a:t>
                      </a: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55" marB="4565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15.04.22 – 15.05.22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55" marB="4565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5" y="4232030"/>
            <a:ext cx="3189514" cy="21606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608" y="4232029"/>
            <a:ext cx="3189515" cy="21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2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598014" y="333376"/>
            <a:ext cx="8229600" cy="98107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/>
              <a:t> </a:t>
            </a:r>
            <a:r>
              <a:rPr lang="ru-RU" sz="28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Выполнение плана работы  МО</a:t>
            </a:r>
          </a:p>
        </p:txBody>
      </p:sp>
      <p:graphicFrame>
        <p:nvGraphicFramePr>
          <p:cNvPr id="25639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968748"/>
              </p:ext>
            </p:extLst>
          </p:nvPr>
        </p:nvGraphicFramePr>
        <p:xfrm>
          <a:off x="757485" y="1486087"/>
          <a:ext cx="8423276" cy="5057146"/>
        </p:xfrm>
        <a:graphic>
          <a:graphicData uri="http://schemas.openxmlformats.org/drawingml/2006/table">
            <a:tbl>
              <a:tblPr/>
              <a:tblGrid>
                <a:gridCol w="1897063"/>
                <a:gridCol w="1343545"/>
                <a:gridCol w="1080120"/>
                <a:gridCol w="4102548"/>
              </a:tblGrid>
              <a:tr h="7317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Запланировано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Проведено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Что не выполнено, причина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920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Заседания МО</a:t>
                      </a: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___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398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Сообщения на заседаниях МО</a:t>
                      </a: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___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3036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Открытые уроки</a:t>
                      </a: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Ульянова Н.В.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 – отменен открытый урок по причине болезни учителя.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Потоцкая С.А. 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– форма отчета – разработка конспекта урока и презентации по технологии.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645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Внеклассные мероприятия по предметам</a:t>
                      </a: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4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3 из запланированных не проведены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Баскетбол (городские соревнования для детей с ОВЗ)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Спортивное мероприятие «Мы готовы к ГТО» среди обучающихся ШСК СПб «Спорт для всех» (не внесли в план городских соревнований»)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Региональный этап Олимпиады по технологии для учащихся с ОВЗ (на сайте поздно выложены сведения)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4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19 из выполненных – незапланированные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843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336756" y="297750"/>
            <a:ext cx="8229600" cy="9810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/>
              <a:t> </a:t>
            </a:r>
            <a:r>
              <a:rPr lang="ru-RU" sz="28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Открытые уроки</a:t>
            </a:r>
          </a:p>
        </p:txBody>
      </p:sp>
      <p:graphicFrame>
        <p:nvGraphicFramePr>
          <p:cNvPr id="25639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554171"/>
              </p:ext>
            </p:extLst>
          </p:nvPr>
        </p:nvGraphicFramePr>
        <p:xfrm>
          <a:off x="693017" y="1187534"/>
          <a:ext cx="9306006" cy="5486399"/>
        </p:xfrm>
        <a:graphic>
          <a:graphicData uri="http://schemas.openxmlformats.org/drawingml/2006/table">
            <a:tbl>
              <a:tblPr/>
              <a:tblGrid>
                <a:gridCol w="2204608"/>
                <a:gridCol w="1375030"/>
                <a:gridCol w="773454"/>
                <a:gridCol w="4952914"/>
              </a:tblGrid>
              <a:tr h="846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C0B62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ФИО педагога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7C0B62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E2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7C0B62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Урок 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rgbClr val="7C0B62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E2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7C0B62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Класс 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rgbClr val="7C0B62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E2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7C0B62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Тема, дата, отметка о выполнении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rgbClr val="7C0B62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E2F7"/>
                    </a:solidFill>
                  </a:tcPr>
                </a:tc>
              </a:tr>
              <a:tr h="8189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Потоцкая С.А.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Технология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8-в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Разработка урока по теме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: «Кулинария. Творожное тесто. Технология приготовления сырников».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</a:tr>
              <a:tr h="4112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Круглякова Т.Р.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ИЗО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5-в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 28.01.22, тема: «Городецкая роспись».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</a:tr>
              <a:tr h="5692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Шевцова А.В.</a:t>
                      </a: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Физкультура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2-а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01.12.22., тема: «Гимнастика. Упражнения в равновесии».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</a:tr>
              <a:tr h="5820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Мирошниченко Т.В.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Технология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6-б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13.12.21., тема: «Инструменты для токарных работ».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</a:tr>
              <a:tr h="6004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Зыбина Н.С.</a:t>
                      </a: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Физкультура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5-б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26.01.22., тема: «Флорбол. Стойка игрока. Ведение мяча».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</a:tr>
              <a:tr h="5600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Ничепуренко Т.В.</a:t>
                      </a: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Физкультура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4-б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06.04.22., тема: «Легкая атлетика. Прыжок в высоту».</a:t>
                      </a:r>
                      <a:endParaRPr kumimoji="0" lang="ru-RU" altLang="ru-RU" sz="1400" b="0" i="1" u="sng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</a:tr>
              <a:tr h="5820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Воропаев М.А.</a:t>
                      </a: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Физкультура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3-а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21.04.22., тема: «Легкая атлетика. Бег на короткие дистанции».</a:t>
                      </a:r>
                      <a:endParaRPr kumimoji="0" lang="ru-RU" altLang="ru-RU" sz="1400" b="0" i="1" u="sng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</a:tr>
              <a:tr h="5159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Фролова И.В.</a:t>
                      </a: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Технология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8-а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13.05.22., тема: «Сервировка праздничного стола».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220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565275" y="-315913"/>
            <a:ext cx="8847138" cy="192087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Участие педагогов в мероприятиях различного уровня (семинары, конференции,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вебинары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, круглые столы) в 2021-2022 уч. году</a:t>
            </a:r>
          </a:p>
        </p:txBody>
      </p:sp>
      <p:graphicFrame>
        <p:nvGraphicFramePr>
          <p:cNvPr id="16420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351408"/>
              </p:ext>
            </p:extLst>
          </p:nvPr>
        </p:nvGraphicFramePr>
        <p:xfrm>
          <a:off x="426316" y="1604963"/>
          <a:ext cx="8631238" cy="4942840"/>
        </p:xfrm>
        <a:graphic>
          <a:graphicData uri="http://schemas.openxmlformats.org/drawingml/2006/table">
            <a:tbl>
              <a:tblPr/>
              <a:tblGrid>
                <a:gridCol w="2262188"/>
                <a:gridCol w="4568825"/>
                <a:gridCol w="1800225"/>
              </a:tblGrid>
              <a:tr h="889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C0B62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ФИО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7C0B62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L="91469" marR="91469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E2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C0B62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Мероприятие, сроки проведения</a:t>
                      </a:r>
                    </a:p>
                  </a:txBody>
                  <a:tcPr marL="91469" marR="91469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E2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C0B62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Уровень</a:t>
                      </a:r>
                    </a:p>
                  </a:txBody>
                  <a:tcPr marL="91469" marR="91469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E2F7"/>
                    </a:solidFill>
                  </a:tcPr>
                </a:tc>
              </a:tr>
              <a:tr h="74835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Шевцова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Анастасия Владимировна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1" marR="6860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IV Национальный конгресс «Реабилитация – XXI век: традиции и инновации», 8-9 сентября 2021 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L="68601" marR="6860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1" marR="6860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</a:tr>
              <a:tr h="6768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Научно-практическая конференция  «Ранняя помощь и сопровождение»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L="68601" marR="6860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1" marR="6860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238" y="2815859"/>
            <a:ext cx="2437607" cy="16257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83" y="4915837"/>
            <a:ext cx="2537762" cy="179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565275" y="-315913"/>
            <a:ext cx="8847138" cy="192087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Участие педагогов в мероприятиях различного уровня (семинары, конференции,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вебинары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, круглые столы) в 2021-2022 уч. году</a:t>
            </a:r>
          </a:p>
        </p:txBody>
      </p:sp>
      <p:graphicFrame>
        <p:nvGraphicFramePr>
          <p:cNvPr id="16420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563658"/>
              </p:ext>
            </p:extLst>
          </p:nvPr>
        </p:nvGraphicFramePr>
        <p:xfrm>
          <a:off x="426316" y="1224603"/>
          <a:ext cx="8631238" cy="5502593"/>
        </p:xfrm>
        <a:graphic>
          <a:graphicData uri="http://schemas.openxmlformats.org/drawingml/2006/table">
            <a:tbl>
              <a:tblPr/>
              <a:tblGrid>
                <a:gridCol w="2262188"/>
                <a:gridCol w="4568825"/>
                <a:gridCol w="1800225"/>
              </a:tblGrid>
              <a:tr h="889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C0B62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ФИО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7C0B62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L="91469" marR="91469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E2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C0B62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Мероприятие, сроки проведения</a:t>
                      </a:r>
                    </a:p>
                  </a:txBody>
                  <a:tcPr marL="91469" marR="91469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E2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C0B62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Уровень</a:t>
                      </a:r>
                    </a:p>
                  </a:txBody>
                  <a:tcPr marL="91469" marR="91469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E2F7"/>
                    </a:solidFill>
                  </a:tcPr>
                </a:tc>
              </a:tr>
              <a:tr h="1706563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Шевцова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Анастасия Владимировна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1" marR="6860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Мастер-класс</a:t>
                      </a: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в рамках Ежегодного городского Первенства </a:t>
                      </a:r>
                      <a:r>
                        <a:rPr kumimoji="0" lang="ru-RU" altLang="ru-RU" sz="14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по шашкам </a:t>
                      </a: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среди воспитанников центров для детей-сирот и детей, оставшихся без попечения родителей, и учащихся государственных образовательных учреждений, реализующих адаптивные программы для детей с ограниченными возможностями здоровья, октябрь 2021 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L="68601" marR="6860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1" marR="6860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</a:tr>
              <a:tr h="1412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Слушатель онлайн-</a:t>
                      </a:r>
                      <a:r>
                        <a:rPr kumimoji="0" lang="ru-RU" alt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вебинара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на тему: «Подвижные игры на </a:t>
                      </a: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гигантской шахматной доске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. Обучение правилам шахмат в системе дополнительного образования физкультурно-спортивной направленности», 17.03.22.</a:t>
                      </a:r>
                    </a:p>
                  </a:txBody>
                  <a:tcPr marL="68601" marR="6860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1" marR="6860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</a:tr>
              <a:tr h="1493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Слушатель онлайн-</a:t>
                      </a:r>
                      <a:r>
                        <a:rPr kumimoji="0" lang="ru-RU" alt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вебинара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на тему: «Коррекция и профилактика нарушений зрения упражнениями с элементами</a:t>
                      </a: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бадминтона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. Бадминтон как оздоровительное направление в дополнительном образовании физкультурно-спортивной направленности», 18.03.22.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L="68601" marR="6860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1" marR="6860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183" y="1044739"/>
            <a:ext cx="1527316" cy="21023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413" y="2734444"/>
            <a:ext cx="1498538" cy="2116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183" y="4507696"/>
            <a:ext cx="1527316" cy="21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8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565275" y="-387350"/>
            <a:ext cx="8847138" cy="19208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Участие педагогов в мероприятиях различного уровня (семинары, конференции,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вебинары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, круглые столы) в 2021-2022 уч. году</a:t>
            </a:r>
          </a:p>
        </p:txBody>
      </p:sp>
      <p:graphicFrame>
        <p:nvGraphicFramePr>
          <p:cNvPr id="16420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854771"/>
              </p:ext>
            </p:extLst>
          </p:nvPr>
        </p:nvGraphicFramePr>
        <p:xfrm>
          <a:off x="568820" y="1224602"/>
          <a:ext cx="8631238" cy="5148264"/>
        </p:xfrm>
        <a:graphic>
          <a:graphicData uri="http://schemas.openxmlformats.org/drawingml/2006/table">
            <a:tbl>
              <a:tblPr/>
              <a:tblGrid>
                <a:gridCol w="2262188"/>
                <a:gridCol w="4568825"/>
                <a:gridCol w="1800225"/>
              </a:tblGrid>
              <a:tr h="889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C0B62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ФИО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7C0B62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L="91469" marR="91469" marT="45703" marB="4570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E2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C0B62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Мероприятие, сроки проведения</a:t>
                      </a:r>
                    </a:p>
                  </a:txBody>
                  <a:tcPr marL="91469" marR="91469" marT="45703" marB="4570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E2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C0B62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Уровень</a:t>
                      </a:r>
                    </a:p>
                  </a:txBody>
                  <a:tcPr marL="91469" marR="91469" marT="45703" marB="4570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E2F7"/>
                    </a:solidFill>
                  </a:tcPr>
                </a:tc>
              </a:tr>
              <a:tr h="14938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Воропаев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Михаил Александрович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1" marR="6860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Слушатель онлайн-вебинара на тему: «Коррекция и профилактика нарушений зрения упражнениями с элементами</a:t>
                      </a:r>
                      <a:r>
                        <a:rPr kumimoji="0" lang="ru-RU" alt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бадминтона</a:t>
                      </a: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. Бадминтон как оздоровительное направление в дополнительном образовании физкультурно-спортивной направленности», 18.03.22.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L="68601" marR="6860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1" marR="6860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</a:tr>
              <a:tr h="1493838">
                <a:tc row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Мирошниченко Валерий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Иванович</a:t>
                      </a:r>
                    </a:p>
                  </a:txBody>
                  <a:tcPr marL="68601" marR="6860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Участие во Всероссийской научно-практической конференции с международным участием, посвященной 225-летию РГИУ им. А. И. Герцена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Доклад на тему: «Специальное образование сегодня и завтра: ресурсы и перспективы развития», 23-31 марта 2022 г.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L="68601" marR="6860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1" marR="6860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</a:tr>
              <a:tr h="12715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Участие во Всероссийской научно-практической конференции «Трудовое обучение в контексте современного образования обучающихся с ограниченными возможностями здоровья», 24.03.2022.</a:t>
                      </a:r>
                    </a:p>
                  </a:txBody>
                  <a:tcPr marL="68601" marR="6860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1" marR="6860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439" y="927719"/>
            <a:ext cx="1402824" cy="19886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428" y="3032714"/>
            <a:ext cx="1397835" cy="19933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414" y="5142471"/>
            <a:ext cx="2011849" cy="134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2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2" y="121693"/>
            <a:ext cx="8934327" cy="6635367"/>
          </a:xfrm>
          <a:prstGeom prst="rect">
            <a:avLst/>
          </a:prstGeom>
        </p:spPr>
      </p:pic>
      <p:pic>
        <p:nvPicPr>
          <p:cNvPr id="5" name="Таблица 4"/>
          <p:cNvPicPr>
            <a:picLocks noGrp="1" noChangeAspect="1"/>
          </p:cNvPicPr>
          <p:nvPr>
            <p:ph type="tbl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795" y="236991"/>
            <a:ext cx="2815033" cy="40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53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5222" y="422935"/>
            <a:ext cx="7921625" cy="2087563"/>
          </a:xfrm>
        </p:spPr>
        <p:txBody>
          <a:bodyPr vert="horz" lIns="92075" tIns="46038" rIns="92075" bIns="46038" rtlCol="0" anchor="ctr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 smtClean="0">
                <a:latin typeface="Constantia" panose="02030602050306030303" pitchFamily="18" charset="0"/>
              </a:rPr>
              <a:t> </a:t>
            </a:r>
            <a:r>
              <a:rPr lang="ru-RU" altLang="ru-RU" b="1" i="1" u="sng" dirty="0" smtClean="0">
                <a:latin typeface="Constantia" pitchFamily="18" charset="0"/>
              </a:rPr>
              <a:t>Тема ОУ:</a:t>
            </a:r>
            <a:r>
              <a:rPr lang="ru-RU" altLang="ru-RU" b="1" i="1" dirty="0" smtClean="0">
                <a:latin typeface="Constantia" pitchFamily="18" charset="0"/>
              </a:rPr>
              <a:t>  </a:t>
            </a:r>
            <a:r>
              <a:rPr lang="ru-RU" altLang="ru-RU" sz="2800" b="1" i="1" dirty="0">
                <a:latin typeface="Constantia" pitchFamily="18" charset="0"/>
                <a:cs typeface="Times New Roman" pitchFamily="18" charset="0"/>
              </a:rPr>
              <a:t> Комплексный подход к формированию личности обучающихся с нарушением слуха и речи на основе коррекционно-развивающих принципов в условиях реализации ФГОС</a:t>
            </a:r>
            <a:endParaRPr lang="ru-RU" altLang="ru-RU" b="1" i="1" dirty="0" smtClean="0"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5221" y="3181577"/>
            <a:ext cx="7921625" cy="2952750"/>
          </a:xfrm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fontAlgn="auto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ru-RU" altLang="ru-RU" dirty="0" smtClean="0">
              <a:solidFill>
                <a:schemeClr val="bg2">
                  <a:lumMod val="75000"/>
                </a:schemeClr>
              </a:solidFill>
            </a:endParaRPr>
          </a:p>
          <a:p>
            <a:pPr fontAlgn="auto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ru-RU" altLang="ru-RU" sz="2400" b="1" i="1" u="sng" dirty="0">
                <a:solidFill>
                  <a:schemeClr val="tx1"/>
                </a:solidFill>
                <a:latin typeface="Constantia" panose="02030602050306030303" pitchFamily="18" charset="0"/>
              </a:rPr>
              <a:t>Тема МО:</a:t>
            </a:r>
            <a:r>
              <a:rPr lang="ru-RU" altLang="ru-RU" sz="24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    </a:t>
            </a:r>
            <a:r>
              <a:rPr lang="ru-RU" altLang="ru-RU" sz="2400" i="1" dirty="0">
                <a:solidFill>
                  <a:schemeClr val="tx1"/>
                </a:solidFill>
                <a:latin typeface="Constantia" panose="02030602050306030303" pitchFamily="18" charset="0"/>
              </a:rPr>
              <a:t>Индивидуальное развитие и социальная адаптация учащихся с ОВЗ посредством современных подходов к организации и планированию образовательного процесса в условиях реализации ФГОС</a:t>
            </a:r>
          </a:p>
          <a:p>
            <a:pPr fontAlgn="auto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ru-RU" altLang="ru-RU" sz="2400" i="1" dirty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 fontAlgn="auto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ru-RU" altLang="ru-RU" sz="2400" b="1" i="1" u="sng" dirty="0">
                <a:solidFill>
                  <a:schemeClr val="tx1"/>
                </a:solidFill>
                <a:latin typeface="Constantia" panose="02030602050306030303" pitchFamily="18" charset="0"/>
              </a:rPr>
              <a:t>Цель:</a:t>
            </a:r>
            <a:r>
              <a:rPr lang="ru-RU" altLang="ru-RU" b="1" i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 </a:t>
            </a:r>
            <a:r>
              <a:rPr lang="ru-RU" altLang="ru-RU" sz="2400" i="1" dirty="0">
                <a:solidFill>
                  <a:schemeClr val="tx1"/>
                </a:solidFill>
                <a:latin typeface="Constantia" panose="02030602050306030303" pitchFamily="18" charset="0"/>
              </a:rPr>
              <a:t>Использовать новые образовательные технологии, способствующие индивидуальному развитию и социальной адаптации учащихся с ОВЗ в условиях реализации ФГОС</a:t>
            </a:r>
          </a:p>
          <a:p>
            <a:pPr algn="r" fontAlgn="auto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ru-RU" altLang="ru-RU" sz="2400" i="1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ru-RU" alt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62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641475" y="-100013"/>
            <a:ext cx="8847138" cy="192087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Участие педагогов в мероприятиях различного уровня (семинары, конференции,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вебинары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, круглые столы) в 2021-2022 уч. году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  <a:cs typeface="Times New Roman" pitchFamily="18" charset="0"/>
            </a:endParaRPr>
          </a:p>
        </p:txBody>
      </p:sp>
      <p:graphicFrame>
        <p:nvGraphicFramePr>
          <p:cNvPr id="16420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393982"/>
              </p:ext>
            </p:extLst>
          </p:nvPr>
        </p:nvGraphicFramePr>
        <p:xfrm>
          <a:off x="634032" y="2024950"/>
          <a:ext cx="8558212" cy="3675063"/>
        </p:xfrm>
        <a:graphic>
          <a:graphicData uri="http://schemas.openxmlformats.org/drawingml/2006/table">
            <a:tbl>
              <a:tblPr/>
              <a:tblGrid>
                <a:gridCol w="1718066"/>
                <a:gridCol w="5328110"/>
                <a:gridCol w="1512036"/>
              </a:tblGrid>
              <a:tr h="8882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ФИО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marL="91451" marR="91451" marT="45699" marB="456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Мероприятие, сроки проведения</a:t>
                      </a:r>
                    </a:p>
                  </a:txBody>
                  <a:tcPr marL="91451" marR="91451" marT="45699" marB="456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Уровень</a:t>
                      </a:r>
                    </a:p>
                  </a:txBody>
                  <a:tcPr marL="91451" marR="91451" marT="45699" marB="456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70676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 err="1" smtClean="0"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Круглякова</a:t>
                      </a:r>
                      <a:r>
                        <a:rPr lang="ru-RU" sz="1800" i="1" baseline="0" dirty="0" smtClean="0"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Татьяна Романовна </a:t>
                      </a:r>
                      <a:endParaRPr lang="ru-RU" sz="1800" i="1" dirty="0" smtClean="0"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1" kern="1200" dirty="0" smtClean="0"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Семинар «Ошибки при общении. Эффективная коммуникация. Стратегии обучения АДК»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1" kern="1200" dirty="0" smtClean="0"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Участие в семинаре Татьяны Николаевой, 30.01.22 г.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1" kern="1200" dirty="0" smtClean="0"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1" kern="1200" dirty="0" smtClean="0"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http://www.cgbox.pro/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1" kern="1200" dirty="0" smtClean="0"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</a:txBody>
                  <a:tcPr marL="68601" marR="6860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0" i="1" kern="1200" dirty="0" smtClean="0"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Всероссийский</a:t>
                      </a:r>
                      <a:endParaRPr lang="ru-RU" sz="1400" i="1" dirty="0"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1" marR="6860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080046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i="1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kumimoji="0" lang="ru-RU" sz="1600" i="1" kern="1200" dirty="0" smtClean="0"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Летняя выездная социально-педагогическая реабилитация, г. Анапа, НПСРЛОВСРО «Я слышу мир!», ЗАПЛАНИРОВАНА на 18.06.2022-25.07.2022 г.</a:t>
                      </a: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smtClean="0"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652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719263" y="1"/>
            <a:ext cx="8640762" cy="1655763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Публикация позитивного опыта деятельности образовательного учреждения в СМИ (в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т.ч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. Электронных) в 2021-2022 уч. году</a:t>
            </a:r>
          </a:p>
        </p:txBody>
      </p:sp>
      <p:graphicFrame>
        <p:nvGraphicFramePr>
          <p:cNvPr id="16420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784247"/>
              </p:ext>
            </p:extLst>
          </p:nvPr>
        </p:nvGraphicFramePr>
        <p:xfrm>
          <a:off x="686111" y="1655764"/>
          <a:ext cx="8550275" cy="4729162"/>
        </p:xfrm>
        <a:graphic>
          <a:graphicData uri="http://schemas.openxmlformats.org/drawingml/2006/table">
            <a:tbl>
              <a:tblPr/>
              <a:tblGrid>
                <a:gridCol w="1573213"/>
                <a:gridCol w="1382712"/>
                <a:gridCol w="1469764"/>
                <a:gridCol w="4124586"/>
              </a:tblGrid>
              <a:tr h="8229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Автор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Уровень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Название СМИ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Статья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89295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Шевцова Анастасия Владимировна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Всероссийский</a:t>
                      </a: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Социальная сеть работников образования https://nsportal.ru/</a:t>
                      </a:r>
                      <a:endParaRPr kumimoji="0" lang="ru-RU" altLang="ru-RU" sz="11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Публикация методической разработки </a:t>
                      </a: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«Применение элементов функционального тренинга в физкультурно-оздоровительной деятельности при работе с детьми с ОВЗ» </a:t>
                      </a: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на мини-сайте учителя (платформа nsportal.ru)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https://nsportal.ru/user/643451/page/metodicheskaya-razrabotka</a:t>
                      </a:r>
                    </a:p>
                    <a:p>
                      <a:pPr marL="45720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0132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Всероссийский</a:t>
                      </a:r>
                      <a:endParaRPr kumimoji="0" lang="ru-RU" alt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Социальная сеть работников образования https://nsportal.ru/</a:t>
                      </a:r>
                      <a:endParaRPr kumimoji="0" lang="ru-RU" altLang="ru-RU" sz="11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Публикация Приложения к методической разработки «Применение элементов функционального тренинга в физкультурно-оздоровительной деятельности при работе с детьми с ОВЗ» - </a:t>
                      </a: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«Диагностика качества движения»</a:t>
                      </a: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 на мини-сайте учителя (платформа nsportal.ru)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https://nsportal.ru/user/643451/page/metodicheskaya-razrabotka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30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782763" y="188913"/>
            <a:ext cx="8640762" cy="16557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Публикация позитивного опыта деятельности образовательного учреждения в СМИ (в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т.ч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. Электронных) в 2021-2022 уч. году</a:t>
            </a:r>
          </a:p>
        </p:txBody>
      </p:sp>
      <p:graphicFrame>
        <p:nvGraphicFramePr>
          <p:cNvPr id="16420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923220"/>
              </p:ext>
            </p:extLst>
          </p:nvPr>
        </p:nvGraphicFramePr>
        <p:xfrm>
          <a:off x="782185" y="1860550"/>
          <a:ext cx="8550275" cy="4532313"/>
        </p:xfrm>
        <a:graphic>
          <a:graphicData uri="http://schemas.openxmlformats.org/drawingml/2006/table">
            <a:tbl>
              <a:tblPr/>
              <a:tblGrid>
                <a:gridCol w="1573213"/>
                <a:gridCol w="1382712"/>
                <a:gridCol w="1494413"/>
                <a:gridCol w="4099937"/>
              </a:tblGrid>
              <a:tr h="8230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Автор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694" marB="4569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Уровень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694" marB="4569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Название СМИ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694" marB="4569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Статья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694" marB="4569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201802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Шевцова Анастасия Владимировна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Всероссийский</a:t>
                      </a: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Социальная сеть работников образования https://nsportal.ru/</a:t>
                      </a:r>
                      <a:endParaRPr kumimoji="0" lang="ru-RU" altLang="ru-RU" sz="11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Публикация методической разработки конспекта урока физической культуры по разделу программы «Гимнастика» для учащихся с ОВЗ по теме: «</a:t>
                      </a: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Упражнения для профилактики и коррекции нарушений осанки</a:t>
                      </a: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», для учащихся 2 класса (слабослышащие, вариант 2.2) на мини-сайте учителя (платформа nsportal.ru)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https://nsportal.ru/user/643451/page/metodicheskaya-razrabotka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50748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Всероссийский</a:t>
                      </a: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Социальная сеть работников образования https://nsportal.ru/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Публикация конспекта урока по теме: «</a:t>
                      </a: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Челночный бег</a:t>
                      </a: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», для учащихся 2 класса (слабослышащие, вариант 2.2) на мини-сайте учителя (платформа nsportal.ru)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https://nsportal.ru/user/643451/page/metodicheskaya-razrabotka</a:t>
                      </a:r>
                    </a:p>
                    <a:p>
                      <a:pPr marL="45720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930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765301" y="549276"/>
            <a:ext cx="8640763" cy="1655763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Публикация позитивного опыта деятельности образовательного учреждения в СМИ (в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т.ч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. Электронных) в 2021-2022 уч. году</a:t>
            </a:r>
          </a:p>
        </p:txBody>
      </p:sp>
      <p:graphicFrame>
        <p:nvGraphicFramePr>
          <p:cNvPr id="16420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517178"/>
              </p:ext>
            </p:extLst>
          </p:nvPr>
        </p:nvGraphicFramePr>
        <p:xfrm>
          <a:off x="836737" y="2397189"/>
          <a:ext cx="8550275" cy="3763963"/>
        </p:xfrm>
        <a:graphic>
          <a:graphicData uri="http://schemas.openxmlformats.org/drawingml/2006/table">
            <a:tbl>
              <a:tblPr/>
              <a:tblGrid>
                <a:gridCol w="1573213"/>
                <a:gridCol w="1382712"/>
                <a:gridCol w="1817688"/>
                <a:gridCol w="3776662"/>
              </a:tblGrid>
              <a:tr h="5793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Автор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Уровень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Название СМИ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Статья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27187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Мирошниченко Валерий Иванович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Всероссийский</a:t>
                      </a: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Сайт </a:t>
                      </a:r>
                      <a:r>
                        <a:rPr kumimoji="0" lang="en-US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infourok.ru</a:t>
                      </a:r>
                      <a:endParaRPr kumimoji="0" lang="ru-RU" altLang="ru-RU" sz="11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Методическая разработка: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Тест по технологии «</a:t>
                      </a: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Пиление столярной ножовкой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» 5 класс, 30.05.2022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817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Всероссийский</a:t>
                      </a: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Сайт </a:t>
                      </a:r>
                      <a:r>
                        <a:rPr kumimoji="0" lang="en-US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infourok.ru</a:t>
                      </a:r>
                      <a:endParaRPr kumimoji="0" lang="ru-RU" altLang="ru-RU" sz="11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Методическая разработка: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Тест по технологии «</a:t>
                      </a: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Дерево и древесина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» 5 класс, 02.06.2022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756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Круглякова</a:t>
                      </a: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 Татьяна Романовна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Социальная сеть работников образования https://nsportal.ru/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kumimoji="0" lang="ru-RU" altLang="ru-RU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Ассистивные</a:t>
                      </a: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 средства коммуникации глухих и слабослышащих обучающихся»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9579924" y="2397189"/>
            <a:ext cx="1395473" cy="20969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975" y="4686303"/>
            <a:ext cx="1395473" cy="1972328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10598976" y="1033153"/>
            <a:ext cx="1395473" cy="209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8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757363" y="-278227"/>
            <a:ext cx="8640762" cy="1655763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Публикация позитивного опыта деятельности образовательного учреждения в СМИ (в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т.ч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. Электронных) в 2021-2022 уч. году</a:t>
            </a:r>
          </a:p>
        </p:txBody>
      </p:sp>
      <p:graphicFrame>
        <p:nvGraphicFramePr>
          <p:cNvPr id="16420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121726"/>
              </p:ext>
            </p:extLst>
          </p:nvPr>
        </p:nvGraphicFramePr>
        <p:xfrm>
          <a:off x="731570" y="1132172"/>
          <a:ext cx="9564336" cy="5240944"/>
        </p:xfrm>
        <a:graphic>
          <a:graphicData uri="http://schemas.openxmlformats.org/drawingml/2006/table">
            <a:tbl>
              <a:tblPr/>
              <a:tblGrid>
                <a:gridCol w="1573213"/>
                <a:gridCol w="1382712"/>
                <a:gridCol w="1817688"/>
                <a:gridCol w="4790723"/>
              </a:tblGrid>
              <a:tr h="5789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Автор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Уровень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Название СМИ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Статья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9813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Воропаев Михаил Александрович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Всероссийский</a:t>
                      </a: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Сайт </a:t>
                      </a:r>
                      <a:r>
                        <a:rPr kumimoji="0" lang="en-US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infourok.ru</a:t>
                      </a:r>
                      <a:endParaRPr kumimoji="0" lang="ru-RU" altLang="ru-RU" sz="11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Презентация для занятий </a:t>
                      </a: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туристско-краеведческой направленности «Определения направления», 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11.11.2021 г.</a:t>
                      </a:r>
                    </a:p>
                    <a:p>
                      <a:pPr marL="45720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81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Ничепуренко Татьяна Владимировна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Всероссийский</a:t>
                      </a: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Сайт </a:t>
                      </a:r>
                      <a:r>
                        <a:rPr kumimoji="0" lang="en-US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infourok.ru</a:t>
                      </a: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Конспект урока по физической культуре </a:t>
                      </a: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«Прыжок в высоту способом перешагивания», 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4 класс</a:t>
                      </a:r>
                    </a:p>
                    <a:p>
                      <a:pPr marL="45720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992" y="2249605"/>
            <a:ext cx="1288913" cy="17741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992" y="4697636"/>
            <a:ext cx="1288913" cy="182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9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617664" y="-171450"/>
            <a:ext cx="8847137" cy="19208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Результативность участия педагогов в конкурсных мероприятиях различного уровня в 2021-2022 уч. году</a:t>
            </a:r>
          </a:p>
        </p:txBody>
      </p:sp>
      <p:graphicFrame>
        <p:nvGraphicFramePr>
          <p:cNvPr id="16420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289683"/>
              </p:ext>
            </p:extLst>
          </p:nvPr>
        </p:nvGraphicFramePr>
        <p:xfrm>
          <a:off x="871477" y="1377249"/>
          <a:ext cx="8558213" cy="5013326"/>
        </p:xfrm>
        <a:graphic>
          <a:graphicData uri="http://schemas.openxmlformats.org/drawingml/2006/table">
            <a:tbl>
              <a:tblPr/>
              <a:tblGrid>
                <a:gridCol w="1862138"/>
                <a:gridCol w="3327400"/>
                <a:gridCol w="3368675"/>
              </a:tblGrid>
              <a:tr h="815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C0B62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ФИО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7C0B62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L="91451" marR="91451" marT="45645" marB="456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E2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C0B62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Мероприятие</a:t>
                      </a:r>
                    </a:p>
                  </a:txBody>
                  <a:tcPr marL="91451" marR="91451" marT="45645" marB="456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E2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C0B62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Уровень</a:t>
                      </a:r>
                    </a:p>
                  </a:txBody>
                  <a:tcPr marL="91451" marR="91451" marT="45645" marB="456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E2F7"/>
                    </a:solidFill>
                  </a:tcPr>
                </a:tc>
              </a:tr>
              <a:tr h="623888">
                <a:tc row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ГБОУ школа-интернат № 31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Всероссийская заочная акция </a:t>
                      </a: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«Физическая культура и спорт – альтернатива пагубным привычкам»</a:t>
                      </a: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Районный этап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</a:tr>
              <a:tr h="5762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Региональный этап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</a:tr>
              <a:tr h="863600">
                <a:tc row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Шевцова Анастасия Владимировна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Конкурс на присуждение премий лучшим учителям за достижения в педагогической деятельности</a:t>
                      </a: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Федеральный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</a:tr>
              <a:tr h="21336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«Конкурсный отбор на получение премии Правительства Санкт-Петербурга – денежного поощрения лучшим учителям общеобразовательных учреждений Санкт-Петербурга, реализующих программы начального общего, основного общего и среднего общего образования»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Региональный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8F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028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299628" y="-551690"/>
            <a:ext cx="8847137" cy="192087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latin typeface="Constantia" panose="02030602050306030303" pitchFamily="18" charset="0"/>
              </a:rPr>
              <a:t>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Результативность участия педагогов в конкурсных мероприятиях различного уровня в 2021-2022 уч. году</a:t>
            </a:r>
          </a:p>
        </p:txBody>
      </p:sp>
      <p:graphicFrame>
        <p:nvGraphicFramePr>
          <p:cNvPr id="16420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656366"/>
              </p:ext>
            </p:extLst>
          </p:nvPr>
        </p:nvGraphicFramePr>
        <p:xfrm>
          <a:off x="914215" y="899158"/>
          <a:ext cx="8558213" cy="5509248"/>
        </p:xfrm>
        <a:graphic>
          <a:graphicData uri="http://schemas.openxmlformats.org/drawingml/2006/table">
            <a:tbl>
              <a:tblPr/>
              <a:tblGrid>
                <a:gridCol w="1862237"/>
                <a:gridCol w="3326179"/>
                <a:gridCol w="3369797"/>
              </a:tblGrid>
              <a:tr h="8153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ФИО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marL="91451" marR="91451" marT="45628" marB="456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Мероприятие</a:t>
                      </a:r>
                    </a:p>
                  </a:txBody>
                  <a:tcPr marL="91451" marR="91451" marT="45628" marB="456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Уровень</a:t>
                      </a:r>
                    </a:p>
                  </a:txBody>
                  <a:tcPr marL="91451" marR="91451" marT="45628" marB="456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1738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 err="1" smtClean="0"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Круглякова</a:t>
                      </a:r>
                      <a:r>
                        <a:rPr lang="ru-RU" sz="1800" i="1" dirty="0" smtClean="0"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Татьяна Романовна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i="1" dirty="0"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i="1" kern="1200" dirty="0" smtClean="0"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Профессиональный конкурс педагогический конкурс </a:t>
                      </a:r>
                      <a:r>
                        <a:rPr kumimoji="0" lang="ru-RU" sz="1400" b="1" i="1" kern="1200" dirty="0" smtClean="0"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«Флагманы образования. Школа», Участник полуфинала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1" kern="1200" dirty="0" smtClean="0"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1" kern="1200" dirty="0" smtClean="0"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1" kern="1200" dirty="0" smtClean="0"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1" kern="1200" dirty="0" smtClean="0"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1" kern="1200" dirty="0" smtClean="0"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1" kern="1200" dirty="0" smtClean="0"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1" kern="1200" dirty="0" smtClean="0"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 smtClean="0"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  <a:endParaRPr lang="ru-RU" sz="1400" i="1" dirty="0"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1738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Мирошниченко Валерий Иванович</a:t>
                      </a:r>
                      <a:endParaRPr lang="ru-RU" sz="1800" i="1" dirty="0"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1" kern="1200" dirty="0" smtClean="0"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Всероссийский сетевой конкурс </a:t>
                      </a:r>
                      <a:r>
                        <a:rPr kumimoji="0" lang="ru-RU" sz="1400" b="1" i="1" kern="1200" dirty="0" smtClean="0"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«Цифровая образовательная среда», </a:t>
                      </a:r>
                      <a:r>
                        <a:rPr kumimoji="0" lang="ru-RU" sz="1400" b="1" i="1" u="sng" kern="1200" dirty="0" smtClean="0"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Ноябрь 2021 г.,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kern="1200" dirty="0" smtClean="0"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Победитель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1" u="none" kern="1200" dirty="0" smtClean="0"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Рег.номер2021-11-18-03-3313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1" kern="1200" dirty="0" smtClean="0"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1" kern="1200" dirty="0" smtClean="0"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1" kern="1200" dirty="0" smtClean="0"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1" kern="1200" dirty="0" smtClean="0"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1" kern="1200" dirty="0" smtClean="0"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1" kern="1200" dirty="0" smtClean="0"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 smtClean="0"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dirty="0"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46" y="4277481"/>
            <a:ext cx="1440789" cy="20361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46" y="1995056"/>
            <a:ext cx="1440789" cy="203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0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22140" y="-430211"/>
            <a:ext cx="10309483" cy="192087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Результативность участия педагогов в конкурсных мероприятиях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 и соревнованиях различного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уровня в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2021-2022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уч. году</a:t>
            </a:r>
          </a:p>
        </p:txBody>
      </p:sp>
      <p:graphicFrame>
        <p:nvGraphicFramePr>
          <p:cNvPr id="16420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147133"/>
              </p:ext>
            </p:extLst>
          </p:nvPr>
        </p:nvGraphicFramePr>
        <p:xfrm>
          <a:off x="663360" y="1015651"/>
          <a:ext cx="9975272" cy="5579904"/>
        </p:xfrm>
        <a:graphic>
          <a:graphicData uri="http://schemas.openxmlformats.org/drawingml/2006/table">
            <a:tbl>
              <a:tblPr/>
              <a:tblGrid>
                <a:gridCol w="2170469"/>
                <a:gridCol w="4951554"/>
                <a:gridCol w="2853249"/>
              </a:tblGrid>
              <a:tr h="887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ФИО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L="91451" marR="91451" marT="45657" marB="456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Мероприятие, сроки проведения</a:t>
                      </a:r>
                    </a:p>
                  </a:txBody>
                  <a:tcPr marL="91451" marR="91451" marT="45657" marB="456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Уровень</a:t>
                      </a:r>
                    </a:p>
                  </a:txBody>
                  <a:tcPr marL="91451" marR="91451" marT="45657" marB="456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766411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Зыбина Н.С.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Воропаев М.А.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Осмоловский</a:t>
                      </a: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П.Ю.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Соревнования по кроссовому бегу</a:t>
                      </a: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 Спартакиады «Здоровье – 2021», среди работников ГБОУ Невского района Санкт-Петербурга, сентябрь 2021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Среди смешанных команд II</a:t>
                      </a: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Среди женских команд II</a:t>
                      </a: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 – Зыбина Н.С.</a:t>
                      </a: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Районный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46367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Зыбина Н.С.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Шевцова А.В.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Воропаев М.А.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Первенство по плаванию на 50 метров</a:t>
                      </a: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. Спартакиады профсоюза работников ОУ Невского района Санкт-Петербурга,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18 мая 2022 г.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 место среди смешанных команд ГБОУ - </a:t>
                      </a: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Зыбина Надежда Сергеевна и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Воропаев Михаил Александрович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en-US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 место среди женских команд ГБОУ</a:t>
                      </a: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- Зыбина Надежда Сергеевна и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Шевцова Анастасия Владимировна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Районный </a:t>
                      </a: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335" y="2734335"/>
            <a:ext cx="1410576" cy="19416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022" y="1199406"/>
            <a:ext cx="1410576" cy="19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7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595563" y="-395020"/>
            <a:ext cx="8847137" cy="192087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Результативность участия педагогов в конкурсных мероприятиях различного уровня в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2021-2022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уч. году</a:t>
            </a:r>
          </a:p>
        </p:txBody>
      </p:sp>
      <p:graphicFrame>
        <p:nvGraphicFramePr>
          <p:cNvPr id="16420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284243"/>
              </p:ext>
            </p:extLst>
          </p:nvPr>
        </p:nvGraphicFramePr>
        <p:xfrm>
          <a:off x="920628" y="1110654"/>
          <a:ext cx="8558213" cy="5432651"/>
        </p:xfrm>
        <a:graphic>
          <a:graphicData uri="http://schemas.openxmlformats.org/drawingml/2006/table">
            <a:tbl>
              <a:tblPr/>
              <a:tblGrid>
                <a:gridCol w="1862138"/>
                <a:gridCol w="4248150"/>
                <a:gridCol w="2447925"/>
              </a:tblGrid>
              <a:tr h="887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ФИО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L="91451" marR="91451" marT="45665" marB="4566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Мероприятие, сроки проведения</a:t>
                      </a:r>
                    </a:p>
                  </a:txBody>
                  <a:tcPr marL="91451" marR="91451" marT="45665" marB="4566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Уровень</a:t>
                      </a:r>
                    </a:p>
                  </a:txBody>
                  <a:tcPr marL="91451" marR="91451" marT="45665" marB="4566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411288">
                <a:tc row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Зыбина Н.С.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Легкоатлетический пробег «Гатчинский полумарафон»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(дистанция 10 км)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II место, среди жителей г. Гатчина.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Гатчина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411288"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59 Легкоатлетическая эстафета Посвященная Победе в Великой Отечественной войне 1941-1945 </a:t>
                      </a:r>
                      <a:r>
                        <a:rPr kumimoji="0" lang="ru-RU" alt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г.г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III место, команда «Сильвия». Зыбина Н.С.</a:t>
                      </a: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Гатчина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67638">
                <a:tc row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Воропаев М.А.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 V этапа Первых всероссийских игр по ориентированию «ТОЧНЫЙ АЗИМУТ», 23.11.21 г.</a:t>
                      </a: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 </a:t>
                      </a: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55024"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Участник VI этапа Первых всероссийских игр по ориентированию «ТОЧНЫЙ АЗИМУТ», 14.12.21 г.</a:t>
                      </a: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691" y="2342629"/>
            <a:ext cx="1455820" cy="20038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842" y="252419"/>
            <a:ext cx="1455820" cy="200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9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819150"/>
            <a:ext cx="8229600" cy="2159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altLang="ru-RU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1470025" y="404814"/>
            <a:ext cx="9251950" cy="936625"/>
          </a:xfrm>
        </p:spPr>
        <p:txBody>
          <a:bodyPr rtlCol="0">
            <a:normAutofit/>
          </a:bodyPr>
          <a:lstStyle/>
          <a:p>
            <a:pPr algn="ctr" fontAlgn="auto">
              <a:buFont typeface="Wingdings" panose="05000000000000000000" pitchFamily="2" charset="2"/>
              <a:buNone/>
              <a:defRPr/>
            </a:pPr>
            <a:r>
              <a:rPr lang="ru-RU" altLang="ru-RU" sz="36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Благодарности </a:t>
            </a:r>
            <a:r>
              <a:rPr lang="ru-RU" altLang="ru-RU" sz="36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Шевцовой А.В.</a:t>
            </a:r>
            <a:endParaRPr lang="ru-RU" altLang="ru-RU" sz="3600" b="1" i="1" u="sng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</a:endParaRPr>
          </a:p>
          <a:p>
            <a:pPr marL="0" fontAlgn="auto">
              <a:spcBef>
                <a:spcPts val="0"/>
              </a:spcBef>
              <a:buNone/>
              <a:defRPr/>
            </a:pPr>
            <a:endParaRPr lang="ru-RU" altLang="ru-RU" sz="1800" b="1" i="1" dirty="0">
              <a:solidFill>
                <a:schemeClr val="tx2"/>
              </a:solidFill>
            </a:endParaRPr>
          </a:p>
          <a:p>
            <a:pPr marL="0" fontAlgn="auto">
              <a:spcBef>
                <a:spcPts val="0"/>
              </a:spcBef>
              <a:buNone/>
              <a:defRPr/>
            </a:pPr>
            <a:endParaRPr lang="ru-RU" altLang="ru-RU" sz="1200" b="1" i="1" dirty="0">
              <a:solidFill>
                <a:schemeClr val="tx2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36005"/>
              </p:ext>
            </p:extLst>
          </p:nvPr>
        </p:nvGraphicFramePr>
        <p:xfrm>
          <a:off x="580448" y="913540"/>
          <a:ext cx="10141527" cy="58712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79523"/>
                <a:gridCol w="4762004"/>
              </a:tblGrid>
              <a:tr h="5852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Благодарность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, благодарственное письмо, грамота и пр</a:t>
                      </a: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99" marR="28599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От какого учреждения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99" marR="28599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74721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Благодарность за существенный вклад </a:t>
                      </a: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в 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развитие физической культуры и </a:t>
                      </a: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спорта</a:t>
                      </a: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 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Невского района Санкт-Петербурга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, </a:t>
                      </a: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пропаганду 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здорового образа жизни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, </a:t>
                      </a: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многолетний добросовестный труд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99" marR="2859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Санкт-Петербургское государственное бюджетное учреждение «Центр физической культуры, спорта и здоровья Невского района»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99" marR="2859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74721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Благодарность за подготовку команды </a:t>
                      </a: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по 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волейболу 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на городской этап комплексных </a:t>
                      </a: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физкультурных 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мероприятий среди </a:t>
                      </a: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инвалидов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и 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лиц с ограниченными возможностями здоровья </a:t>
                      </a: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Санкт-Петербурга 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в 2021 </a:t>
                      </a: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году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99" marR="2859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Санкт-Петербургское государственное бюджетное учреждение «Центр физической культуры, спорта и здоровья Невского района»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99" marR="2859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6684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Благодарность за помощь в организации этапа </a:t>
                      </a: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по 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гребле-</a:t>
                      </a:r>
                      <a:r>
                        <a:rPr lang="ru-RU" sz="1200" b="1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индор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 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(на гребных  тренажерах-концептах) </a:t>
                      </a: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Первенства 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«Спорт для всех» среди обучающихся с </a:t>
                      </a: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различными 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возможностями здоровья в 2021/2022 </a:t>
                      </a: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учебном 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году</a:t>
                      </a: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99" marR="2859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Государственное бюджетное нетиповое образовательное учреждение детский оздоровительно-образовательный туристский центр Санкт-Петербурга «Балтийский берег»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99" marR="2859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61" y="5062887"/>
            <a:ext cx="1230762" cy="16941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375" y="1519408"/>
            <a:ext cx="1222548" cy="16828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375" y="3291148"/>
            <a:ext cx="1222548" cy="168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6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6265" y="260351"/>
            <a:ext cx="10156660" cy="620713"/>
          </a:xfrm>
        </p:spPr>
        <p:txBody>
          <a:bodyPr vert="horz" lIns="92075" tIns="46038" rIns="92075" bIns="46038" rtlCol="0" anchor="ctr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400" dirty="0">
                <a:latin typeface="Constantia" panose="02030602050306030303" pitchFamily="18" charset="0"/>
              </a:rPr>
              <a:t> </a:t>
            </a:r>
            <a:r>
              <a:rPr lang="ru-RU" sz="2200" b="1" i="1" u="sng" dirty="0">
                <a:solidFill>
                  <a:schemeClr val="accent2"/>
                </a:solidFill>
                <a:latin typeface="Constantia" panose="02030602050306030303" pitchFamily="18" charset="0"/>
              </a:rPr>
              <a:t>Задачи</a:t>
            </a:r>
            <a:r>
              <a:rPr lang="ru-RU" sz="2200" b="1" i="1" dirty="0">
                <a:solidFill>
                  <a:schemeClr val="accent2"/>
                </a:solidFill>
                <a:latin typeface="Constantia" panose="02030602050306030303" pitchFamily="18" charset="0"/>
              </a:rPr>
              <a:t>  МО учителей технологии, ИЗО и физической культуры: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72093" y="1076265"/>
            <a:ext cx="9144000" cy="5545137"/>
          </a:xfrm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normAutofit lnSpcReduction="10000"/>
          </a:bodyPr>
          <a:lstStyle/>
          <a:p>
            <a:pPr fontAlgn="auto">
              <a:defRPr/>
            </a:pPr>
            <a:r>
              <a:rPr lang="ru-RU" sz="1400" i="1" dirty="0">
                <a:solidFill>
                  <a:schemeClr val="tx1"/>
                </a:solidFill>
                <a:latin typeface="Constantia" panose="02030602050306030303" pitchFamily="18" charset="0"/>
              </a:rPr>
              <a:t>Совершенствовать преподавание предметов технологии, ИЗО и физической культуры в соответствии с ФГОС (ООО, НОО, НОО ОВЗ).</a:t>
            </a:r>
          </a:p>
          <a:p>
            <a:pPr fontAlgn="auto">
              <a:defRPr/>
            </a:pPr>
            <a:r>
              <a:rPr lang="ru-RU" sz="1400" i="1" dirty="0">
                <a:solidFill>
                  <a:schemeClr val="tx1"/>
                </a:solidFill>
                <a:latin typeface="Constantia" panose="02030602050306030303" pitchFamily="18" charset="0"/>
              </a:rPr>
              <a:t>Развивать профессиональную компетентность учителей технологии, ИЗО и физической культуры в условиях реализации ФГОС.</a:t>
            </a:r>
          </a:p>
          <a:p>
            <a:pPr fontAlgn="auto">
              <a:defRPr/>
            </a:pPr>
            <a:r>
              <a:rPr lang="ru-RU" sz="1400" i="1" dirty="0">
                <a:solidFill>
                  <a:schemeClr val="tx1"/>
                </a:solidFill>
                <a:latin typeface="Constantia" panose="02030602050306030303" pitchFamily="18" charset="0"/>
              </a:rPr>
              <a:t>Совершенствовать педагогическое мастерство учителей по овладению новыми образовательными технологиями в условиях реализации ФГОС через систему повышения квалификации, самообразования, изучения нормативных документов и методической литературы.</a:t>
            </a:r>
          </a:p>
          <a:p>
            <a:pPr fontAlgn="auto">
              <a:defRPr/>
            </a:pPr>
            <a:r>
              <a:rPr lang="ru-RU" sz="1400" i="1" dirty="0">
                <a:solidFill>
                  <a:schemeClr val="tx1"/>
                </a:solidFill>
                <a:latin typeface="Constantia" panose="02030602050306030303" pitchFamily="18" charset="0"/>
              </a:rPr>
              <a:t>Активизировать учащихся к участию в городских, районных и школьных олимпиадах, соревнованиях, выставках и других внеурочных мероприятиях по технологии, ИЗО и физической культуре.</a:t>
            </a:r>
          </a:p>
          <a:p>
            <a:pPr fontAlgn="auto">
              <a:defRPr/>
            </a:pPr>
            <a:r>
              <a:rPr lang="ru-RU" sz="1400" i="1" dirty="0">
                <a:solidFill>
                  <a:schemeClr val="tx1"/>
                </a:solidFill>
                <a:latin typeface="Constantia" panose="02030602050306030303" pitchFamily="18" charset="0"/>
              </a:rPr>
              <a:t>Способствовать внедрению передовых компьютерных технологий при проведении уроков и во внеурочной деятельности.</a:t>
            </a:r>
          </a:p>
          <a:p>
            <a:pPr fontAlgn="auto">
              <a:defRPr/>
            </a:pPr>
            <a:r>
              <a:rPr lang="ru-RU" sz="1400" i="1" dirty="0">
                <a:solidFill>
                  <a:schemeClr val="tx1"/>
                </a:solidFill>
                <a:latin typeface="Constantia" panose="02030602050306030303" pitchFamily="18" charset="0"/>
              </a:rPr>
              <a:t>Развивать межпредметные связи с целью повышению качества знаний учащихся, формирования целостности научных знаний.</a:t>
            </a:r>
          </a:p>
          <a:p>
            <a:pPr fontAlgn="auto">
              <a:defRPr/>
            </a:pPr>
            <a:r>
              <a:rPr lang="ru-RU" sz="1400" i="1" dirty="0">
                <a:solidFill>
                  <a:schemeClr val="tx1"/>
                </a:solidFill>
                <a:latin typeface="Constantia" panose="02030602050306030303" pitchFamily="18" charset="0"/>
              </a:rPr>
              <a:t>Формировать целостное представление о </a:t>
            </a:r>
            <a:r>
              <a:rPr lang="ru-RU" sz="1400" i="1" dirty="0" err="1">
                <a:solidFill>
                  <a:schemeClr val="tx1"/>
                </a:solidFill>
                <a:latin typeface="Constantia" panose="02030602050306030303" pitchFamily="18" charset="0"/>
              </a:rPr>
              <a:t>техносфере</a:t>
            </a:r>
            <a:r>
              <a:rPr lang="ru-RU" sz="1400" i="1" dirty="0">
                <a:solidFill>
                  <a:schemeClr val="tx1"/>
                </a:solidFill>
                <a:latin typeface="Constantia" panose="02030602050306030303" pitchFamily="18" charset="0"/>
              </a:rPr>
              <a:t>, социальных и экологических последствиях развития технологий промышленного производства, энергетики и транспорта.</a:t>
            </a:r>
          </a:p>
          <a:p>
            <a:pPr fontAlgn="auto">
              <a:defRPr/>
            </a:pPr>
            <a:r>
              <a:rPr lang="ru-RU" sz="1400" i="1" dirty="0">
                <a:solidFill>
                  <a:schemeClr val="tx1"/>
                </a:solidFill>
                <a:latin typeface="Constantia" panose="02030602050306030303" pitchFamily="18" charset="0"/>
              </a:rPr>
              <a:t>Продолжить работу по совершенствованию дидактического материала, технического и технологического оснащения кабинетов и спортивного зала.</a:t>
            </a:r>
          </a:p>
          <a:p>
            <a:pPr fontAlgn="auto">
              <a:defRPr/>
            </a:pPr>
            <a:r>
              <a:rPr lang="ru-RU" sz="1400" i="1" dirty="0">
                <a:solidFill>
                  <a:schemeClr val="tx1"/>
                </a:solidFill>
                <a:latin typeface="Constantia" panose="02030602050306030303" pitchFamily="18" charset="0"/>
              </a:rPr>
              <a:t>Способствовать индивидуальному развитию и социальной адаптации учащихся.</a:t>
            </a:r>
          </a:p>
          <a:p>
            <a:pPr fontAlgn="auto">
              <a:defRPr/>
            </a:pPr>
            <a:r>
              <a:rPr lang="ru-RU" sz="1400" i="1" dirty="0">
                <a:solidFill>
                  <a:schemeClr val="tx1"/>
                </a:solidFill>
                <a:latin typeface="Constantia" panose="02030602050306030303" pitchFamily="18" charset="0"/>
              </a:rPr>
              <a:t>Продолжить работу  по формированию у учащихся положительного отношения к труду и здоровому образу жизни.</a:t>
            </a:r>
          </a:p>
          <a:p>
            <a:pPr fontAlgn="auto">
              <a:defRPr/>
            </a:pPr>
            <a:r>
              <a:rPr lang="ru-RU" sz="1400" i="1" dirty="0">
                <a:solidFill>
                  <a:schemeClr val="tx1"/>
                </a:solidFill>
                <a:latin typeface="Constantia" panose="02030602050306030303" pitchFamily="18" charset="0"/>
              </a:rPr>
              <a:t>Обогащать словарь учащихся специальной терминологией.</a:t>
            </a:r>
          </a:p>
          <a:p>
            <a:pPr marL="609600" indent="-609600" fontAlgn="auto">
              <a:lnSpc>
                <a:spcPct val="80000"/>
              </a:lnSpc>
              <a:defRPr/>
            </a:pPr>
            <a:endParaRPr lang="ru-RU" altLang="ru-RU" sz="1900" i="1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74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819150"/>
            <a:ext cx="8229600" cy="2159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altLang="ru-RU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1470025" y="404814"/>
            <a:ext cx="9251950" cy="936625"/>
          </a:xfrm>
        </p:spPr>
        <p:txBody>
          <a:bodyPr rtlCol="0">
            <a:normAutofit/>
          </a:bodyPr>
          <a:lstStyle/>
          <a:p>
            <a:pPr algn="ctr" fontAlgn="auto">
              <a:buFont typeface="Wingdings" panose="05000000000000000000" pitchFamily="2" charset="2"/>
              <a:buNone/>
              <a:defRPr/>
            </a:pPr>
            <a:r>
              <a:rPr lang="ru-RU" altLang="ru-RU" sz="36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Благодарности </a:t>
            </a:r>
            <a:r>
              <a:rPr lang="ru-RU" altLang="ru-RU" sz="36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Зыбиной Н.С.</a:t>
            </a:r>
            <a:endParaRPr lang="ru-RU" altLang="ru-RU" sz="3600" b="1" i="1" u="sng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</a:endParaRPr>
          </a:p>
          <a:p>
            <a:pPr marL="0" fontAlgn="auto">
              <a:spcBef>
                <a:spcPts val="0"/>
              </a:spcBef>
              <a:buNone/>
              <a:defRPr/>
            </a:pPr>
            <a:endParaRPr lang="ru-RU" altLang="ru-RU" sz="1800" b="1" i="1" dirty="0">
              <a:solidFill>
                <a:schemeClr val="tx2"/>
              </a:solidFill>
            </a:endParaRPr>
          </a:p>
          <a:p>
            <a:pPr marL="0" fontAlgn="auto">
              <a:spcBef>
                <a:spcPts val="0"/>
              </a:spcBef>
              <a:buNone/>
              <a:defRPr/>
            </a:pPr>
            <a:endParaRPr lang="ru-RU" altLang="ru-RU" sz="1200" b="1" i="1" dirty="0">
              <a:solidFill>
                <a:schemeClr val="tx2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69803"/>
              </p:ext>
            </p:extLst>
          </p:nvPr>
        </p:nvGraphicFramePr>
        <p:xfrm>
          <a:off x="463137" y="1147853"/>
          <a:ext cx="10141527" cy="40142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79523"/>
                <a:gridCol w="4762004"/>
              </a:tblGrid>
              <a:tr h="2448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Благодарность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, благодарственное письмо, грамота и пр</a:t>
                      </a: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99" marR="28599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От какого учреждения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99" marR="28599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7615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Благодарность за существенный вклад в развитие физической культуры и спорта Невского района Санкт-Петербурга, пропаганду здорового образа жизни, многолетний </a:t>
                      </a:r>
                      <a:r>
                        <a:rPr lang="ru-RU" sz="12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добросовесный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 труд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99" marR="2859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Санкт-Петербургское государственное бюджетное учреждение «Центр физической культуры, спорта и здоровья Невского района»</a:t>
                      </a:r>
                      <a:endParaRPr lang="ru-RU" sz="1200" b="0" i="1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99" marR="2859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7615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Благодарность за подготовку команды по волейболу на городской этап комплексных физкультурных мероприятий среди </a:t>
                      </a:r>
                      <a:r>
                        <a:rPr lang="ru-RU" sz="12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инвалридов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 и лиц с ограниченными возможностями здоровья Санкт-Петербурга в 2021 году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99" marR="2859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Санкт-Петербургское государственное бюджетное учреждение «Центр физической культуры, спорта и здоровья Невского района»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99" marR="2859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567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Благодарность за помощь в организации этапа по гребле-индор (на гребных  тренажерах-концептах) Первенства «Спорт для всех» среди обучающихся с различными возможностями здоровья в 2021/2022 учебном году.</a:t>
                      </a:r>
                      <a:endParaRPr lang="ru-RU" sz="1200" b="0" i="1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99" marR="2859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Государственное бюджетное нетиповое образовательное учреждение детский оздоровительно-образовательный туристский центр Санкт-Петербурга «Балтийский берег»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99" marR="2859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0471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Грамота за подготовку команды, занявшей </a:t>
                      </a:r>
                      <a:r>
                        <a:rPr lang="en-US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II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 место в физкультурном мероприятии по легкой атлетике в рамках Санкт-Петербургской школьной спортивной лиги для обучающихся с ограниченными возможностями здоровья в 2021/2022 учебном году (</a:t>
                      </a:r>
                      <a:r>
                        <a:rPr lang="en-US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I 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группа учреждений)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99" marR="2859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ГБУ «СПБ </a:t>
                      </a:r>
                      <a:r>
                        <a:rPr lang="ru-RU" sz="12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ЦФКиС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»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99" marR="2859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59" y="4865078"/>
            <a:ext cx="1378831" cy="1897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701" y="4865078"/>
            <a:ext cx="1378831" cy="1897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844" y="4865078"/>
            <a:ext cx="1378830" cy="1897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987" y="4865078"/>
            <a:ext cx="1378830" cy="189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5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819150"/>
            <a:ext cx="8229600" cy="2159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altLang="ru-RU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1470025" y="226642"/>
            <a:ext cx="9251950" cy="936625"/>
          </a:xfrm>
        </p:spPr>
        <p:txBody>
          <a:bodyPr rtlCol="0">
            <a:normAutofit/>
          </a:bodyPr>
          <a:lstStyle/>
          <a:p>
            <a:pPr algn="ctr" fontAlgn="auto">
              <a:buFont typeface="Wingdings" panose="05000000000000000000" pitchFamily="2" charset="2"/>
              <a:buNone/>
              <a:defRPr/>
            </a:pPr>
            <a:r>
              <a:rPr lang="ru-RU" altLang="ru-RU" sz="36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Благодарности Воропаеву М.А.</a:t>
            </a:r>
          </a:p>
          <a:p>
            <a:pPr marL="0" fontAlgn="auto">
              <a:spcBef>
                <a:spcPts val="0"/>
              </a:spcBef>
              <a:buNone/>
              <a:defRPr/>
            </a:pPr>
            <a:endParaRPr lang="ru-RU" altLang="ru-RU" sz="1800" b="1" i="1" dirty="0">
              <a:solidFill>
                <a:schemeClr val="tx2"/>
              </a:solidFill>
            </a:endParaRPr>
          </a:p>
          <a:p>
            <a:pPr marL="0" fontAlgn="auto">
              <a:spcBef>
                <a:spcPts val="0"/>
              </a:spcBef>
              <a:buNone/>
              <a:defRPr/>
            </a:pPr>
            <a:endParaRPr lang="ru-RU" altLang="ru-RU" sz="1200" b="1" i="1" dirty="0">
              <a:solidFill>
                <a:schemeClr val="tx2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717866"/>
              </p:ext>
            </p:extLst>
          </p:nvPr>
        </p:nvGraphicFramePr>
        <p:xfrm>
          <a:off x="389349" y="866384"/>
          <a:ext cx="9821451" cy="56396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58889"/>
                <a:gridCol w="4762562"/>
              </a:tblGrid>
              <a:tr h="3330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Благодарность, благодарственное письмо, грамота и пр.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99" marR="28599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От какого учреждения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99" marR="28599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73157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Благодарность.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 За организационную помощь при проведении туристско- краеведческих мероприятий для школьников 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с ограниченными возможностями здоровья</a:t>
                      </a: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34" marR="3663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ГБУ ДО «Правобережный дом детского творчества»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Невского района Санкт-Петербурга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34" marR="3663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877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Благодарственное письмо.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За помощь в организации этапа по 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гребле-</a:t>
                      </a:r>
                      <a:r>
                        <a:rPr lang="ru-RU" sz="1200" b="1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индор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 (на гребных тренажерах – концептах</a:t>
                      </a: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34" marR="3663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Туристский центр СПб «Балтийский берег»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34" marR="3663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5350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Благодарность.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За существенный вклад в развитие физической культуры и спорта Невского района, 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пропаганду здорового образа жизни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, многолетний добросовестный труд</a:t>
                      </a: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34" marR="3663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СПб ГБУ «Центр физической культуры, спорта и здоровья Невского района»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34" marR="3663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5350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Благодарность.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За активное участие в проведении городских мероприятий по контролю 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подготовки участников водных походов и экспедиций 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летнего сезона </a:t>
                      </a: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2022г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34" marR="3663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Региональный центр детско-юношеского туризма в Санкт-Петербурге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34" marR="3663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5350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Благодарность.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За подготовку команды 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по волейболу на городской этап 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комплексных физкультурных мероприятий среди инвалидов и лиц с ограниченными возможностями здоровья СПб</a:t>
                      </a: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34" marR="3663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СПб ГБУ «Центр физической культуры, спорта и здоровья Невского района»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34" marR="3663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096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Благодарность.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За активное участие в проведении </a:t>
                      </a: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Городского водного туристско-спортивного праздника </a:t>
                      </a: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для обучающихся СПб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34" marR="3663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СПб Городская станция юных туристов «Балтийский берег»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34" marR="3663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291" y="226642"/>
            <a:ext cx="1186517" cy="16332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032" y="1359378"/>
            <a:ext cx="1186517" cy="16332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290" y="2683475"/>
            <a:ext cx="1186517" cy="1633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587" y="3911891"/>
            <a:ext cx="1186517" cy="16332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289" y="5140307"/>
            <a:ext cx="1186517" cy="16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3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819150"/>
            <a:ext cx="8229600" cy="2159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altLang="ru-RU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1470025" y="226642"/>
            <a:ext cx="9251950" cy="936625"/>
          </a:xfrm>
        </p:spPr>
        <p:txBody>
          <a:bodyPr rtlCol="0">
            <a:normAutofit/>
          </a:bodyPr>
          <a:lstStyle/>
          <a:p>
            <a:pPr algn="ctr" fontAlgn="auto">
              <a:buFont typeface="Wingdings" panose="05000000000000000000" pitchFamily="2" charset="2"/>
              <a:buNone/>
              <a:defRPr/>
            </a:pPr>
            <a:r>
              <a:rPr lang="ru-RU" altLang="ru-RU" sz="36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Благодарности </a:t>
            </a:r>
            <a:r>
              <a:rPr lang="ru-RU" altLang="ru-RU" sz="36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Ничепуренко Т.В.</a:t>
            </a:r>
            <a:endParaRPr lang="ru-RU" altLang="ru-RU" sz="3600" b="1" i="1" u="sng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</a:endParaRPr>
          </a:p>
          <a:p>
            <a:pPr marL="0" fontAlgn="auto">
              <a:spcBef>
                <a:spcPts val="0"/>
              </a:spcBef>
              <a:buNone/>
              <a:defRPr/>
            </a:pPr>
            <a:endParaRPr lang="ru-RU" altLang="ru-RU" sz="1800" b="1" i="1" dirty="0">
              <a:solidFill>
                <a:schemeClr val="tx2"/>
              </a:solidFill>
            </a:endParaRPr>
          </a:p>
          <a:p>
            <a:pPr marL="0" fontAlgn="auto">
              <a:spcBef>
                <a:spcPts val="0"/>
              </a:spcBef>
              <a:buNone/>
              <a:defRPr/>
            </a:pPr>
            <a:endParaRPr lang="ru-RU" altLang="ru-RU" sz="1200" b="1" i="1" dirty="0">
              <a:solidFill>
                <a:schemeClr val="tx2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618131"/>
              </p:ext>
            </p:extLst>
          </p:nvPr>
        </p:nvGraphicFramePr>
        <p:xfrm>
          <a:off x="534389" y="1163267"/>
          <a:ext cx="9464634" cy="37702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63886"/>
                <a:gridCol w="4500748"/>
              </a:tblGrid>
              <a:tr h="351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Благодарность, благодарственное письмо, грамота и пр.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46" marR="4104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От какого учреждения 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46" marR="4104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907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Благодарность</a:t>
                      </a:r>
                      <a:r>
                        <a:rPr lang="ru-RU" sz="1200" b="0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 з</a:t>
                      </a: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а подготовку команды занявшей 2 место в физкультурном мероприятии по лёгкой атлетике СПб в рамках школьной лиги для обучающихся с ОВЗ 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41046" marR="4104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ГБУ 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СПб </a:t>
                      </a:r>
                      <a:r>
                        <a:rPr lang="ru-RU" sz="12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ЦФКиС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 Невского </a:t>
                      </a: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района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41046" marR="4104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9703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Благодарность за подготовку команды по волейболу на городской этап комплексных физкультурных мероприятий среди инвалидов и лиц с ОВЗ СПб в 2021г.</a:t>
                      </a:r>
                    </a:p>
                  </a:txBody>
                  <a:tcPr marL="41046" marR="4104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СПб ГБУ «Центр физической культуры, спорта и здоровья Невского района»2021г  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46" marR="4104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3799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Благодарность</a:t>
                      </a:r>
                      <a:r>
                        <a:rPr lang="ru-RU" sz="1200" b="0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 з</a:t>
                      </a: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а помощь в организации этапа по гребле- </a:t>
                      </a:r>
                      <a:r>
                        <a:rPr lang="ru-RU" sz="1200" b="0" i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индор</a:t>
                      </a: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 Первенства «Спорт для всех» среди обучающихся с ОВЗ</a:t>
                      </a:r>
                    </a:p>
                  </a:txBody>
                  <a:tcPr marL="41046" marR="4104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ГКЦ ФСР ГБОУ « Балтийский берег»</a:t>
                      </a:r>
                    </a:p>
                  </a:txBody>
                  <a:tcPr marL="41046" marR="4104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8876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Благодарность</a:t>
                      </a:r>
                      <a:r>
                        <a:rPr lang="ru-RU" sz="1200" b="0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 з</a:t>
                      </a: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а подготовку команды по настольному теннису в рамках городской спартакиады среди инвалидов и лиц с ОВЗ  СПб в 2021г.</a:t>
                      </a:r>
                    </a:p>
                  </a:txBody>
                  <a:tcPr marL="41046" marR="4104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СПб ГБУ «Центр физической культуры, спорта и здоровья Невского района» 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46" marR="4104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9876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Благодарность</a:t>
                      </a:r>
                      <a:r>
                        <a:rPr lang="ru-RU" sz="1200" b="0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 з</a:t>
                      </a: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а вклад в развитие физической культуры и спорта Невского района 2021г.</a:t>
                      </a: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46" marR="4104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СПб ГБУ «Центр физической культуры, спорта и здоровья Невского района»</a:t>
                      </a: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46" marR="4104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100" y="5028472"/>
            <a:ext cx="1236328" cy="17017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064" y="5009423"/>
            <a:ext cx="1238028" cy="17041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28" y="5008254"/>
            <a:ext cx="1226636" cy="16884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272" y="5008254"/>
            <a:ext cx="1226636" cy="16884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008254"/>
            <a:ext cx="1226636" cy="1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819150"/>
            <a:ext cx="8229600" cy="2159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altLang="ru-RU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1470025" y="677904"/>
            <a:ext cx="9251950" cy="936625"/>
          </a:xfrm>
        </p:spPr>
        <p:txBody>
          <a:bodyPr rtlCol="0">
            <a:normAutofit fontScale="85000" lnSpcReduction="20000"/>
          </a:bodyPr>
          <a:lstStyle/>
          <a:p>
            <a:pPr algn="ctr" fontAlgn="auto">
              <a:buFont typeface="Wingdings" panose="05000000000000000000" pitchFamily="2" charset="2"/>
              <a:buNone/>
              <a:defRPr/>
            </a:pPr>
            <a:r>
              <a:rPr lang="ru-RU" altLang="ru-RU" sz="36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Благодарности </a:t>
            </a:r>
            <a:r>
              <a:rPr lang="ru-RU" altLang="ru-RU" sz="36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Мирошниченко В.И. и Ульяновой Н.В.</a:t>
            </a:r>
            <a:endParaRPr lang="ru-RU" altLang="ru-RU" sz="3600" b="1" i="1" u="sng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</a:endParaRPr>
          </a:p>
          <a:p>
            <a:pPr marL="0" fontAlgn="auto">
              <a:spcBef>
                <a:spcPts val="0"/>
              </a:spcBef>
              <a:buNone/>
              <a:defRPr/>
            </a:pPr>
            <a:endParaRPr lang="ru-RU" altLang="ru-RU" sz="1800" b="1" i="1" dirty="0">
              <a:solidFill>
                <a:schemeClr val="tx2"/>
              </a:solidFill>
            </a:endParaRPr>
          </a:p>
          <a:p>
            <a:pPr marL="0" fontAlgn="auto">
              <a:spcBef>
                <a:spcPts val="0"/>
              </a:spcBef>
              <a:buNone/>
              <a:defRPr/>
            </a:pPr>
            <a:endParaRPr lang="ru-RU" altLang="ru-RU" sz="1200" b="1" i="1" dirty="0">
              <a:solidFill>
                <a:schemeClr val="tx2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882703"/>
              </p:ext>
            </p:extLst>
          </p:nvPr>
        </p:nvGraphicFramePr>
        <p:xfrm>
          <a:off x="581891" y="1614529"/>
          <a:ext cx="9464634" cy="12592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63886"/>
                <a:gridCol w="4500748"/>
              </a:tblGrid>
              <a:tr h="351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Благодарность, благодарственное письмо, грамота и пр.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46" marR="4104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От какого учреждения 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46" marR="4104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907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Благодарность </a:t>
                      </a: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приобщение детей к чтению и активное участие в 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выставке творческих работ "</a:t>
                      </a: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Тайна</a:t>
                      </a:r>
                      <a:r>
                        <a:rPr lang="ru-RU" sz="1200" b="1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Золотого 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ключика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", в рамках общероссийского фестиваля "Эстафета доброты" </a:t>
                      </a: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20.12.2021.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Невская централизованная библиотечная система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377" y="3147407"/>
            <a:ext cx="2356531" cy="34025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8026" y="3710582"/>
            <a:ext cx="3402510" cy="227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819150"/>
            <a:ext cx="8229600" cy="2159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altLang="ru-RU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1470025" y="677904"/>
            <a:ext cx="9251950" cy="936625"/>
          </a:xfrm>
        </p:spPr>
        <p:txBody>
          <a:bodyPr rtlCol="0">
            <a:normAutofit/>
          </a:bodyPr>
          <a:lstStyle/>
          <a:p>
            <a:pPr algn="ctr" fontAlgn="auto">
              <a:buFont typeface="Wingdings" panose="05000000000000000000" pitchFamily="2" charset="2"/>
              <a:buNone/>
              <a:defRPr/>
            </a:pPr>
            <a:r>
              <a:rPr lang="ru-RU" altLang="ru-RU" sz="36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Благодарности </a:t>
            </a:r>
            <a:r>
              <a:rPr lang="ru-RU" altLang="ru-RU" sz="3600" b="1" i="1" u="sng" dirty="0" err="1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Кругляковой</a:t>
            </a:r>
            <a:r>
              <a:rPr lang="ru-RU" altLang="ru-RU" sz="36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 Т.Р.</a:t>
            </a:r>
            <a:endParaRPr lang="ru-RU" altLang="ru-RU" sz="3600" b="1" i="1" u="sng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</a:endParaRPr>
          </a:p>
          <a:p>
            <a:pPr marL="0" fontAlgn="auto">
              <a:spcBef>
                <a:spcPts val="0"/>
              </a:spcBef>
              <a:buNone/>
              <a:defRPr/>
            </a:pPr>
            <a:endParaRPr lang="ru-RU" altLang="ru-RU" sz="1800" b="1" i="1" dirty="0">
              <a:solidFill>
                <a:schemeClr val="tx2"/>
              </a:solidFill>
            </a:endParaRPr>
          </a:p>
          <a:p>
            <a:pPr marL="0" fontAlgn="auto">
              <a:spcBef>
                <a:spcPts val="0"/>
              </a:spcBef>
              <a:buNone/>
              <a:defRPr/>
            </a:pPr>
            <a:endParaRPr lang="ru-RU" altLang="ru-RU" sz="1200" b="1" i="1" dirty="0">
              <a:solidFill>
                <a:schemeClr val="tx2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875294"/>
              </p:ext>
            </p:extLst>
          </p:nvPr>
        </p:nvGraphicFramePr>
        <p:xfrm>
          <a:off x="166430" y="1270145"/>
          <a:ext cx="9464634" cy="12592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63886"/>
                <a:gridCol w="4500748"/>
              </a:tblGrid>
              <a:tr h="351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Благодарность, благодарственное письмо, грамота и пр.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46" marR="4104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От какого учреждения 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46" marR="4104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907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Региональный чемпионат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«Умения Юных. </a:t>
                      </a:r>
                      <a:r>
                        <a:rPr lang="ru-RU" sz="1200" b="0" i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Kid</a:t>
                      </a: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skills</a:t>
                      </a: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за подготовку финалиста конкурса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Международная академия </a:t>
                      </a:r>
                      <a:r>
                        <a:rPr lang="ru-RU" sz="1200" b="0" i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совеременного</a:t>
                      </a: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профессионального образования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962" y="2376417"/>
            <a:ext cx="2995359" cy="4236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1" y="2682296"/>
            <a:ext cx="2196760" cy="20198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89B7DBA-5D61-2682-574E-427459CEC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411" y="2682296"/>
            <a:ext cx="2019861" cy="20198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5C0021E-0A76-943C-AA22-49F7D02C7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2118" y="3783274"/>
            <a:ext cx="4244998" cy="2829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892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1557339" y="1700213"/>
            <a:ext cx="8912225" cy="316865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4800" b="1" i="1" dirty="0">
                <a:latin typeface="Constantia" panose="02030602050306030303" pitchFamily="18" charset="0"/>
              </a:rPr>
              <a:t>Внеклассная работа </a:t>
            </a:r>
            <a:br>
              <a:rPr lang="ru-RU" altLang="ru-RU" sz="4800" b="1" i="1" dirty="0">
                <a:latin typeface="Constantia" panose="02030602050306030303" pitchFamily="18" charset="0"/>
              </a:rPr>
            </a:br>
            <a:r>
              <a:rPr lang="ru-RU" altLang="ru-RU" sz="4800" b="1" i="1" dirty="0">
                <a:latin typeface="Constantia" panose="02030602050306030303" pitchFamily="18" charset="0"/>
              </a:rPr>
              <a:t>по предметам</a:t>
            </a:r>
            <a:br>
              <a:rPr lang="ru-RU" altLang="ru-RU" sz="4800" b="1" i="1" dirty="0">
                <a:latin typeface="Constantia" panose="02030602050306030303" pitchFamily="18" charset="0"/>
              </a:rPr>
            </a:br>
            <a:r>
              <a:rPr lang="ru-RU" altLang="ru-RU" sz="4800" b="1" i="1" dirty="0">
                <a:latin typeface="Constantia" panose="02030602050306030303" pitchFamily="18" charset="0"/>
              </a:rPr>
              <a:t/>
            </a:r>
            <a:br>
              <a:rPr lang="ru-RU" altLang="ru-RU" sz="4800" b="1" i="1" dirty="0">
                <a:latin typeface="Constantia" panose="02030602050306030303" pitchFamily="18" charset="0"/>
              </a:rPr>
            </a:br>
            <a:r>
              <a:rPr lang="ru-RU" altLang="ru-RU" sz="4800" b="1" i="1" dirty="0" smtClean="0">
                <a:latin typeface="Constantia" panose="02030602050306030303" pitchFamily="18" charset="0"/>
              </a:rPr>
              <a:t>2021-2022 </a:t>
            </a:r>
            <a:r>
              <a:rPr lang="ru-RU" altLang="ru-RU" sz="4800" b="1" i="1" dirty="0">
                <a:latin typeface="Constantia" panose="02030602050306030303" pitchFamily="18" charset="0"/>
              </a:rPr>
              <a:t>уч. года </a:t>
            </a:r>
            <a:endParaRPr lang="ru-RU" altLang="ru-RU" sz="4800" b="1" i="1" u="sng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97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37506" y="333376"/>
            <a:ext cx="11732821" cy="12287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Результативность участия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обучающихся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в конкурсных мероприятиях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по </a:t>
            </a:r>
            <a:r>
              <a:rPr lang="ru-RU" sz="20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изобразительному искусству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(учитель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круглякова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 Т.Р.) в 2021-2022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уч.г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.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endParaRPr lang="ru-RU" sz="2000" b="1" i="1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86888" y="1562101"/>
          <a:ext cx="9761517" cy="35398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12319"/>
                <a:gridCol w="2544262"/>
                <a:gridCol w="3304936"/>
              </a:tblGrid>
              <a:tr h="2417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Название мероприятия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Уровень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Результат участия,                                  ФИ участника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846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Региональный чемпионат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«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Умения Юных. </a:t>
                      </a:r>
                      <a:r>
                        <a:rPr lang="en-US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Kid skills</a:t>
                      </a: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»,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Компетенция: </a:t>
                      </a:r>
                      <a:b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</a:b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«</a:t>
                      </a: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Юный мастер линии упаковки готовой продукции</a:t>
                      </a: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Региональный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Финалист конкурса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Роман </a:t>
                      </a:r>
                      <a:r>
                        <a:rPr lang="ru-RU" sz="12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Мамлеев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, 2а класс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705071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Чемпионат по профессиональному мастерству среди инвалидов и лиц с ограниченными возможностями здоровья 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«</a:t>
                      </a:r>
                      <a:r>
                        <a:rPr lang="ru-RU" sz="1200" b="1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Абилимпикс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. Начало»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Районный 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Даурова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 Елизавета, 5в класс, 2 место в компетенции «Изобразительное искусство»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7050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Литвинова Елизавета, 5в класс, 1 место в компетенции «Изобразительное искусство»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64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Данилевич Егор, 5в класс, 3 место в компетенции «Кондитерское дело»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638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DDBBEB-3666-267A-CADC-B847B992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13" y="1349831"/>
            <a:ext cx="8739823" cy="1524000"/>
          </a:xfrm>
        </p:spPr>
        <p:txBody>
          <a:bodyPr>
            <a:normAutofit/>
          </a:bodyPr>
          <a:lstStyle/>
          <a:p>
            <a:r>
              <a:rPr lang="ru-RU" sz="2000" b="1" i="1" dirty="0">
                <a:latin typeface="Constantia" panose="02030602050306030303" pitchFamily="18" charset="0"/>
              </a:rPr>
              <a:t>15 апреля в нашей школе прошёл финал чемпионата «Умения Юных. </a:t>
            </a:r>
            <a:r>
              <a:rPr lang="en-US" sz="2000" b="1" i="1" dirty="0">
                <a:latin typeface="Constantia" panose="02030602050306030303" pitchFamily="18" charset="0"/>
              </a:rPr>
              <a:t>Kid skills</a:t>
            </a:r>
            <a:r>
              <a:rPr lang="ru-RU" sz="2000" b="1" i="1" dirty="0">
                <a:latin typeface="Constantia" panose="02030602050306030303" pitchFamily="18" charset="0"/>
              </a:rPr>
              <a:t>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7FAF85C-6653-AAA9-7AAB-0E8EB5C9F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859867"/>
            <a:ext cx="11437495" cy="3541714"/>
          </a:xfrm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По компетенции «Юный мастер линии упаковки готовой продукции: картонажное дело» принял участие ученик 2 «А» класса Мамлеев Роман, педагог-наставник Круглякова Т.Р.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2DB0CEF-CBE2-0153-B79A-DE0495440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87" t="21640" r="26345"/>
          <a:stretch/>
        </p:blipFill>
        <p:spPr>
          <a:xfrm>
            <a:off x="6345541" y="4196689"/>
            <a:ext cx="1944369" cy="177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494761E-5601-5972-F93F-004F47548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64" r="17486" b="24590"/>
          <a:stretch/>
        </p:blipFill>
        <p:spPr>
          <a:xfrm>
            <a:off x="137086" y="2747011"/>
            <a:ext cx="2102711" cy="177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4CAD71B-97EE-B750-8994-38373FA3DD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12" t="36940" r="50001" b="4044"/>
          <a:stretch/>
        </p:blipFill>
        <p:spPr>
          <a:xfrm>
            <a:off x="2418598" y="4196689"/>
            <a:ext cx="1738645" cy="177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D315516-7AFA-9396-CB56-414E1FBDCF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28" t="19041" r="38306" b="27869"/>
          <a:stretch/>
        </p:blipFill>
        <p:spPr>
          <a:xfrm>
            <a:off x="4330058" y="2747011"/>
            <a:ext cx="1842669" cy="177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995" y="1847681"/>
            <a:ext cx="3319250" cy="46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379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3525" y="69850"/>
            <a:ext cx="925195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Фотовыставка работ </a:t>
            </a:r>
            <a:r>
              <a:rPr lang="ru-RU" sz="28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по ИЗО</a:t>
            </a:r>
            <a:br>
              <a:rPr lang="ru-RU" sz="28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8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 (учитель </a:t>
            </a:r>
            <a:r>
              <a:rPr lang="ru-RU" sz="2800" b="1" i="1" u="sng" dirty="0" err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Круглякова</a:t>
            </a:r>
            <a:r>
              <a:rPr lang="ru-RU" sz="28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 Т.Р.)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70" y="1201564"/>
            <a:ext cx="3400856" cy="25506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017" y="1201564"/>
            <a:ext cx="3389237" cy="2541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361" y="1201564"/>
            <a:ext cx="3393269" cy="25449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4041003"/>
            <a:ext cx="4513900" cy="26237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452" y="4038912"/>
            <a:ext cx="4441095" cy="26257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70" y="4038912"/>
            <a:ext cx="1969347" cy="262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2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3525" y="69850"/>
            <a:ext cx="925195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Выставка, посвященная дню театра</a:t>
            </a:r>
            <a:br>
              <a:rPr lang="ru-RU" sz="28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8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Макет сцены </a:t>
            </a:r>
            <a:r>
              <a:rPr lang="ru-RU" sz="2800" b="1" i="1" u="sng" dirty="0" err="1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балетв</a:t>
            </a:r>
            <a:r>
              <a:rPr lang="ru-RU" sz="28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 «</a:t>
            </a:r>
            <a:r>
              <a:rPr lang="ru-RU" sz="2800" b="1" i="1" u="sng" dirty="0" err="1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Шурале</a:t>
            </a:r>
            <a:r>
              <a:rPr lang="ru-RU" sz="28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»</a:t>
            </a:r>
            <a:r>
              <a:rPr lang="ru-RU" sz="28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8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8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 (учитель </a:t>
            </a:r>
            <a:r>
              <a:rPr lang="ru-RU" sz="2800" b="1" i="1" u="sng" dirty="0" err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Круглякова</a:t>
            </a:r>
            <a:r>
              <a:rPr lang="ru-RU" sz="28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 Т.Р.)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956" y="1365662"/>
            <a:ext cx="4560289" cy="34202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5" y="1365662"/>
            <a:ext cx="3467595" cy="26006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4" y="3491346"/>
            <a:ext cx="4077195" cy="305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9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35426" y="1331913"/>
            <a:ext cx="1736725" cy="2322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5" descr="В"/>
          <p:cNvPicPr>
            <a:picLocks noChangeAspect="1" noChangeArrowheads="1"/>
          </p:cNvPicPr>
          <p:nvPr/>
        </p:nvPicPr>
        <p:blipFill rotWithShape="1">
          <a:blip r:embed="rId3"/>
          <a:srcRect l="28878" t="5819" r="29095" b="62168"/>
          <a:stretch/>
        </p:blipFill>
        <p:spPr bwMode="auto">
          <a:xfrm>
            <a:off x="415243" y="4286250"/>
            <a:ext cx="1463675" cy="2011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7171" name="Содержимое 5" descr="портрет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700" y="1335088"/>
            <a:ext cx="1612900" cy="2316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717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505" y="298450"/>
            <a:ext cx="11875324" cy="103663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3100" dirty="0"/>
              <a:t> </a:t>
            </a:r>
            <a:r>
              <a:rPr lang="ru-RU" altLang="ru-RU" sz="2500" b="1" i="1" dirty="0">
                <a:latin typeface="Constantia" panose="02030602050306030303" pitchFamily="18" charset="0"/>
              </a:rPr>
              <a:t>Состав МО учителей технологий, ИЗО и физической культуры </a:t>
            </a:r>
            <a:br>
              <a:rPr lang="ru-RU" altLang="ru-RU" sz="2500" b="1" i="1" dirty="0">
                <a:latin typeface="Constantia" panose="02030602050306030303" pitchFamily="18" charset="0"/>
              </a:rPr>
            </a:br>
            <a:r>
              <a:rPr lang="ru-RU" altLang="ru-RU" sz="2500" b="1" i="1" dirty="0">
                <a:latin typeface="Constantia" panose="02030602050306030303" pitchFamily="18" charset="0"/>
              </a:rPr>
              <a:t>на 2021-2022 учебный год</a:t>
            </a:r>
          </a:p>
        </p:txBody>
      </p:sp>
      <p:pic>
        <p:nvPicPr>
          <p:cNvPr id="9221" name="Picture 5" descr="Потоцкая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2878328" y="4286250"/>
            <a:ext cx="1444625" cy="20097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4" name="Picture 5" descr="Рисунок1"/>
          <p:cNvPicPr>
            <a:picLocks noChangeAspect="1" noChangeArrowheads="1"/>
          </p:cNvPicPr>
          <p:nvPr/>
        </p:nvPicPr>
        <p:blipFill>
          <a:blip r:embed="rId6"/>
          <a:srcRect l="4724" t="1718" r="4778" b="3400"/>
          <a:stretch>
            <a:fillRect/>
          </a:stretch>
        </p:blipFill>
        <p:spPr bwMode="auto">
          <a:xfrm>
            <a:off x="7823327" y="4286250"/>
            <a:ext cx="1365250" cy="2122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7175" name="Picture 4" descr="Рисунок3"/>
          <p:cNvPicPr>
            <a:picLocks noChangeAspect="1" noChangeArrowheads="1"/>
          </p:cNvPicPr>
          <p:nvPr/>
        </p:nvPicPr>
        <p:blipFill rotWithShape="1">
          <a:blip r:embed="rId7"/>
          <a:srcRect l="15842" b="14594"/>
          <a:stretch/>
        </p:blipFill>
        <p:spPr bwMode="auto">
          <a:xfrm>
            <a:off x="5284385" y="4286250"/>
            <a:ext cx="1408113" cy="1992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7177" name="Picture 14" descr="Ничепуренко"/>
          <p:cNvPicPr>
            <a:picLocks noChangeAspect="1" noChangeArrowheads="1"/>
          </p:cNvPicPr>
          <p:nvPr/>
        </p:nvPicPr>
        <p:blipFill rotWithShape="1">
          <a:blip r:embed="rId8"/>
          <a:srcRect l="20699" t="25502" r="21921" b="8075"/>
          <a:stretch/>
        </p:blipFill>
        <p:spPr bwMode="auto">
          <a:xfrm>
            <a:off x="3422815" y="1363755"/>
            <a:ext cx="1739900" cy="2320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7178" name="Picture 15" descr="Зыбина"/>
          <p:cNvPicPr>
            <a:picLocks noChangeAspect="1" noChangeArrowheads="1"/>
          </p:cNvPicPr>
          <p:nvPr/>
        </p:nvPicPr>
        <p:blipFill rotWithShape="1">
          <a:blip r:embed="rId9"/>
          <a:srcRect l="23593" r="26204" b="28113"/>
          <a:stretch/>
        </p:blipFill>
        <p:spPr bwMode="auto">
          <a:xfrm>
            <a:off x="6782977" y="1326464"/>
            <a:ext cx="1708150" cy="231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2678058" y="6278563"/>
            <a:ext cx="19586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Verdana" panose="020B0604030504040204" pitchFamily="34" charset="0"/>
                <a:cs typeface="Arial" charset="0"/>
              </a:rPr>
              <a:t> </a:t>
            </a:r>
            <a:r>
              <a:rPr lang="ru-RU" b="1" i="1" dirty="0">
                <a:latin typeface="Constantia" panose="02030602050306030303" pitchFamily="18" charset="0"/>
                <a:cs typeface="Arial" charset="0"/>
              </a:rPr>
              <a:t>Потоцкая С.А.</a:t>
            </a:r>
          </a:p>
        </p:txBody>
      </p:sp>
      <p:sp>
        <p:nvSpPr>
          <p:cNvPr id="9228" name="Text Box 18"/>
          <p:cNvSpPr txBox="1">
            <a:spLocks noChangeArrowheads="1"/>
          </p:cNvSpPr>
          <p:nvPr/>
        </p:nvSpPr>
        <p:spPr bwMode="auto">
          <a:xfrm>
            <a:off x="9862664" y="6412397"/>
            <a:ext cx="2101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latin typeface="Constantia" panose="02030602050306030303" pitchFamily="18" charset="0"/>
                <a:cs typeface="Arial" charset="0"/>
              </a:rPr>
              <a:t> </a:t>
            </a:r>
            <a:r>
              <a:rPr lang="ru-RU" b="1" i="1" dirty="0" err="1">
                <a:latin typeface="Constantia" panose="02030602050306030303" pitchFamily="18" charset="0"/>
                <a:cs typeface="Arial" charset="0"/>
              </a:rPr>
              <a:t>Круглякова</a:t>
            </a:r>
            <a:r>
              <a:rPr lang="ru-RU" b="1" i="1" dirty="0">
                <a:latin typeface="Constantia" panose="02030602050306030303" pitchFamily="18" charset="0"/>
                <a:cs typeface="Arial" charset="0"/>
              </a:rPr>
              <a:t> Т.Р.</a:t>
            </a:r>
          </a:p>
        </p:txBody>
      </p:sp>
      <p:sp>
        <p:nvSpPr>
          <p:cNvPr id="9229" name="Text Box 19"/>
          <p:cNvSpPr txBox="1">
            <a:spLocks noChangeArrowheads="1"/>
          </p:cNvSpPr>
          <p:nvPr/>
        </p:nvSpPr>
        <p:spPr bwMode="auto">
          <a:xfrm>
            <a:off x="6782977" y="3729079"/>
            <a:ext cx="16834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Verdana" panose="020B0604030504040204" pitchFamily="34" charset="0"/>
                <a:cs typeface="Arial" charset="0"/>
              </a:rPr>
              <a:t> </a:t>
            </a:r>
            <a:r>
              <a:rPr lang="ru-RU" b="1" i="1" dirty="0">
                <a:latin typeface="Constantia" panose="02030602050306030303" pitchFamily="18" charset="0"/>
                <a:cs typeface="Arial" charset="0"/>
              </a:rPr>
              <a:t>Зыбина Н.С.</a:t>
            </a:r>
          </a:p>
        </p:txBody>
      </p:sp>
      <p:sp>
        <p:nvSpPr>
          <p:cNvPr id="9230" name="Text Box 20"/>
          <p:cNvSpPr txBox="1">
            <a:spLocks noChangeArrowheads="1"/>
          </p:cNvSpPr>
          <p:nvPr/>
        </p:nvSpPr>
        <p:spPr bwMode="auto">
          <a:xfrm>
            <a:off x="9862664" y="3738326"/>
            <a:ext cx="18822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white"/>
                </a:solidFill>
                <a:latin typeface="Verdana" panose="020B0604030504040204" pitchFamily="34" charset="0"/>
                <a:cs typeface="Arial" charset="0"/>
              </a:rPr>
              <a:t> </a:t>
            </a:r>
            <a:r>
              <a:rPr lang="ru-RU" b="1" i="1" dirty="0">
                <a:latin typeface="Constantia" panose="02030602050306030303" pitchFamily="18" charset="0"/>
                <a:cs typeface="Arial" charset="0"/>
              </a:rPr>
              <a:t>Воропаев М.А.</a:t>
            </a:r>
          </a:p>
        </p:txBody>
      </p:sp>
      <p:sp>
        <p:nvSpPr>
          <p:cNvPr id="9231" name="Text Box 21"/>
          <p:cNvSpPr txBox="1">
            <a:spLocks noChangeArrowheads="1"/>
          </p:cNvSpPr>
          <p:nvPr/>
        </p:nvSpPr>
        <p:spPr bwMode="auto">
          <a:xfrm>
            <a:off x="-368508" y="6308291"/>
            <a:ext cx="31736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white"/>
                </a:solidFill>
                <a:latin typeface="Verdana" panose="020B0604030504040204" pitchFamily="34" charset="0"/>
                <a:cs typeface="Arial" charset="0"/>
              </a:rPr>
              <a:t> </a:t>
            </a:r>
            <a:r>
              <a:rPr lang="ru-RU" b="1" i="1" dirty="0">
                <a:latin typeface="Constantia" panose="02030602050306030303" pitchFamily="18" charset="0"/>
                <a:cs typeface="Arial" charset="0"/>
              </a:rPr>
              <a:t>Мирошниченко </a:t>
            </a:r>
            <a:r>
              <a:rPr lang="ru-RU" b="1" i="1" dirty="0" smtClean="0">
                <a:latin typeface="Constantia" panose="02030602050306030303" pitchFamily="18" charset="0"/>
                <a:cs typeface="Arial" charset="0"/>
              </a:rPr>
              <a:t>В.И</a:t>
            </a:r>
            <a:r>
              <a:rPr lang="ru-RU" b="1" i="1" dirty="0">
                <a:latin typeface="Constantia" panose="02030602050306030303" pitchFamily="18" charset="0"/>
                <a:cs typeface="Arial" charset="0"/>
              </a:rPr>
              <a:t>.</a:t>
            </a:r>
          </a:p>
        </p:txBody>
      </p:sp>
      <p:sp>
        <p:nvSpPr>
          <p:cNvPr id="9232" name="Text Box 22"/>
          <p:cNvSpPr txBox="1">
            <a:spLocks noChangeArrowheads="1"/>
          </p:cNvSpPr>
          <p:nvPr/>
        </p:nvSpPr>
        <p:spPr bwMode="auto">
          <a:xfrm>
            <a:off x="3178517" y="3738326"/>
            <a:ext cx="22284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latin typeface="Constantia" panose="02030602050306030303" pitchFamily="18" charset="0"/>
                <a:cs typeface="Arial" charset="0"/>
              </a:rPr>
              <a:t> </a:t>
            </a:r>
            <a:r>
              <a:rPr lang="ru-RU" b="1" i="1" dirty="0">
                <a:latin typeface="Constantia" panose="02030602050306030303" pitchFamily="18" charset="0"/>
                <a:cs typeface="Arial" charset="0"/>
              </a:rPr>
              <a:t>Ничепуренко Т.В.</a:t>
            </a:r>
          </a:p>
        </p:txBody>
      </p:sp>
      <p:sp>
        <p:nvSpPr>
          <p:cNvPr id="9233" name="Text Box 23"/>
          <p:cNvSpPr txBox="1">
            <a:spLocks noChangeArrowheads="1"/>
          </p:cNvSpPr>
          <p:nvPr/>
        </p:nvSpPr>
        <p:spPr bwMode="auto">
          <a:xfrm>
            <a:off x="5762625" y="58943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white"/>
              </a:solidFill>
            </a:endParaRPr>
          </a:p>
        </p:txBody>
      </p:sp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5065509" y="6278563"/>
            <a:ext cx="18309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latin typeface="Constantia" panose="02030602050306030303" pitchFamily="18" charset="0"/>
                <a:cs typeface="Arial" charset="0"/>
              </a:rPr>
              <a:t> </a:t>
            </a:r>
            <a:r>
              <a:rPr lang="ru-RU" b="1" i="1" dirty="0">
                <a:latin typeface="Constantia" panose="02030602050306030303" pitchFamily="18" charset="0"/>
                <a:cs typeface="Arial" charset="0"/>
              </a:rPr>
              <a:t>Ульянова Н.В.</a:t>
            </a:r>
          </a:p>
        </p:txBody>
      </p:sp>
      <p:sp>
        <p:nvSpPr>
          <p:cNvPr id="9235" name="Text Box 25"/>
          <p:cNvSpPr txBox="1">
            <a:spLocks noChangeArrowheads="1"/>
          </p:cNvSpPr>
          <p:nvPr/>
        </p:nvSpPr>
        <p:spPr bwMode="auto">
          <a:xfrm>
            <a:off x="7683302" y="6421438"/>
            <a:ext cx="1712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latin typeface="Constantia" panose="02030602050306030303" pitchFamily="18" charset="0"/>
                <a:cs typeface="Arial" charset="0"/>
              </a:rPr>
              <a:t> </a:t>
            </a:r>
            <a:r>
              <a:rPr lang="ru-RU" b="1" i="1" dirty="0">
                <a:latin typeface="Constantia" panose="02030602050306030303" pitchFamily="18" charset="0"/>
                <a:cs typeface="Arial" charset="0"/>
              </a:rPr>
              <a:t>Фролова И.В.</a:t>
            </a:r>
          </a:p>
        </p:txBody>
      </p:sp>
      <p:sp>
        <p:nvSpPr>
          <p:cNvPr id="9237" name="Text Box 23"/>
          <p:cNvSpPr txBox="1">
            <a:spLocks noChangeArrowheads="1"/>
          </p:cNvSpPr>
          <p:nvPr/>
        </p:nvSpPr>
        <p:spPr bwMode="auto">
          <a:xfrm>
            <a:off x="264318" y="3729079"/>
            <a:ext cx="18716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i="1" dirty="0">
                <a:latin typeface="Constantia" panose="02030602050306030303" pitchFamily="18" charset="0"/>
                <a:cs typeface="Arial" charset="0"/>
              </a:rPr>
              <a:t>Шевцова А.В.</a:t>
            </a:r>
          </a:p>
        </p:txBody>
      </p:sp>
      <p:pic>
        <p:nvPicPr>
          <p:cNvPr id="22" name="Picture 2" descr="C:\Users\123\Desktop\IMG_6746-06-09-19-09-46.jpeg"/>
          <p:cNvPicPr>
            <a:picLocks noChangeAspect="1" noChangeArrowheads="1"/>
          </p:cNvPicPr>
          <p:nvPr/>
        </p:nvPicPr>
        <p:blipFill>
          <a:blip r:embed="rId10"/>
          <a:srcRect l="10858" t="7173" r="9822" b="3593"/>
          <a:stretch>
            <a:fillRect/>
          </a:stretch>
        </p:blipFill>
        <p:spPr bwMode="auto">
          <a:xfrm>
            <a:off x="10208374" y="4286250"/>
            <a:ext cx="1423987" cy="21351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75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3127" y="0"/>
            <a:ext cx="12073246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Выставка, посвященная дню города и 350-летию </a:t>
            </a:r>
            <a:r>
              <a:rPr lang="ru-RU" sz="2800" b="1" i="1" u="sng" dirty="0" err="1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петра</a:t>
            </a:r>
            <a:r>
              <a:rPr lang="ru-RU" sz="28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28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I</a:t>
            </a:r>
            <a:r>
              <a:rPr lang="ru-RU" sz="28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8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8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(подготовили </a:t>
            </a:r>
            <a:r>
              <a:rPr lang="ru-RU" sz="2800" b="1" i="1" u="sng" dirty="0" err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Круглякова</a:t>
            </a:r>
            <a:r>
              <a:rPr lang="ru-RU" sz="28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 Т.Р</a:t>
            </a:r>
            <a:r>
              <a:rPr lang="ru-RU" sz="28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., </a:t>
            </a:r>
            <a:r>
              <a:rPr lang="ru-RU" sz="2800" b="1" i="1" u="sng" dirty="0" err="1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миловидова</a:t>
            </a:r>
            <a:r>
              <a:rPr lang="ru-RU" sz="28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 А.А, Воропаева И.Ю.)</a:t>
            </a:r>
            <a:endParaRPr lang="ru-RU" sz="2800" b="1" i="1" u="sng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60" y="1143001"/>
            <a:ext cx="3257798" cy="2443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60" y="3877294"/>
            <a:ext cx="3257798" cy="24433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107" y="3483926"/>
            <a:ext cx="3782290" cy="28367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781" y="1321130"/>
            <a:ext cx="4730337" cy="354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7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929" y="448645"/>
            <a:ext cx="9037637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Предметная Неделя «Творческие мастерские», </a:t>
            </a:r>
            <a:r>
              <a:rPr lang="ru-RU" sz="2800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29-29 апреля 2022 </a:t>
            </a:r>
            <a:r>
              <a:rPr lang="ru-RU" sz="2800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г</a:t>
            </a:r>
            <a:r>
              <a:rPr lang="ru-RU" sz="28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. в формате игровых уроков, проводили учителя физкультуры</a:t>
            </a:r>
            <a:r>
              <a:rPr lang="ru-RU" sz="3600" i="1" dirty="0">
                <a:latin typeface="+mn-lt"/>
              </a:rPr>
              <a:t/>
            </a:r>
            <a:br>
              <a:rPr lang="ru-RU" sz="3600" i="1" dirty="0">
                <a:latin typeface="+mn-lt"/>
              </a:rPr>
            </a:br>
            <a:endParaRPr lang="ru-RU" sz="3600" i="1" dirty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60636" y="1369663"/>
            <a:ext cx="1847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12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>
              <a:defRPr/>
            </a:pPr>
            <a:endParaRPr lang="ru-RU" sz="12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2" y="4122471"/>
            <a:ext cx="3273606" cy="24552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2" y="1573611"/>
            <a:ext cx="3273606" cy="24552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50" y="4122470"/>
            <a:ext cx="3237762" cy="24283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33" y="4122470"/>
            <a:ext cx="3273608" cy="24552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50" y="1600494"/>
            <a:ext cx="3237762" cy="24283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33" y="1600495"/>
            <a:ext cx="3237762" cy="242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0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929" y="448645"/>
            <a:ext cx="9037637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Предметная Неделя «Творческие мастерские», </a:t>
            </a:r>
            <a:r>
              <a:rPr lang="ru-RU" sz="2800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29-29 апреля 2022 </a:t>
            </a:r>
            <a:r>
              <a:rPr lang="ru-RU" sz="2800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г</a:t>
            </a:r>
            <a:r>
              <a:rPr lang="ru-RU" sz="28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. в формате игровых уроков, проводили учителя физкультуры</a:t>
            </a:r>
            <a:r>
              <a:rPr lang="ru-RU" sz="3600" i="1" dirty="0">
                <a:latin typeface="+mn-lt"/>
              </a:rPr>
              <a:t/>
            </a:r>
            <a:br>
              <a:rPr lang="ru-RU" sz="3600" i="1" dirty="0">
                <a:latin typeface="+mn-lt"/>
              </a:rPr>
            </a:br>
            <a:endParaRPr lang="ru-RU" sz="3600" i="1" dirty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60636" y="1369663"/>
            <a:ext cx="1847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12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>
              <a:defRPr/>
            </a:pPr>
            <a:endParaRPr lang="ru-RU" sz="12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42" y="1369664"/>
            <a:ext cx="2828970" cy="21217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257" y="1369663"/>
            <a:ext cx="2828972" cy="21217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975" y="1354937"/>
            <a:ext cx="2856932" cy="21426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136" y="4099954"/>
            <a:ext cx="2861953" cy="21464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67" y="4099104"/>
            <a:ext cx="2863086" cy="21473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98" y="4099104"/>
            <a:ext cx="2863086" cy="214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3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973" y="3957594"/>
            <a:ext cx="3692435" cy="27693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929" y="448645"/>
            <a:ext cx="9037637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Предметная Неделя «Творческие мастерские», </a:t>
            </a:r>
            <a:r>
              <a:rPr lang="ru-RU" sz="2800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29-29 апреля 2022 </a:t>
            </a:r>
            <a:r>
              <a:rPr lang="ru-RU" sz="2800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г</a:t>
            </a:r>
            <a:r>
              <a:rPr lang="ru-RU" sz="28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. в формате игровых уроков, проводили учителя физкультуры</a:t>
            </a:r>
            <a:r>
              <a:rPr lang="ru-RU" sz="3600" i="1" dirty="0">
                <a:latin typeface="+mn-lt"/>
              </a:rPr>
              <a:t/>
            </a:r>
            <a:br>
              <a:rPr lang="ru-RU" sz="3600" i="1" dirty="0">
                <a:latin typeface="+mn-lt"/>
              </a:rPr>
            </a:br>
            <a:endParaRPr lang="ru-RU" sz="3600" i="1" dirty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60636" y="1369663"/>
            <a:ext cx="1847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12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>
              <a:defRPr/>
            </a:pPr>
            <a:endParaRPr lang="ru-RU" sz="12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30" y="1472441"/>
            <a:ext cx="3926090" cy="294456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3843" y="4091340"/>
            <a:ext cx="2452255" cy="183919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4762" y="2381695"/>
            <a:ext cx="2452255" cy="183919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80863" y="755177"/>
            <a:ext cx="2452254" cy="183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7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25631" y="119621"/>
            <a:ext cx="11459688" cy="12287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Результативность участия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обучающихся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в конкурсных мероприятиях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и соревнованиях </a:t>
            </a:r>
            <a:b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по </a:t>
            </a:r>
            <a:r>
              <a:rPr lang="ru-RU" sz="20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физкультуре и спорту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в 2021-2022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уч.г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.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endParaRPr lang="ru-RU" sz="2000" b="1" i="1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86888" y="1170215"/>
          <a:ext cx="9761517" cy="54613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12319"/>
                <a:gridCol w="2544262"/>
                <a:gridCol w="3304936"/>
              </a:tblGrid>
              <a:tr h="2417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Название мероприятия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Уровень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Результат участия,                                  ФИ участника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846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Первенство Санкт-Петербурга 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спортивному ориентированию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спорт глухих  </a:t>
                      </a: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19.09.2021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26.09.2021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19.09.2021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место – </a:t>
                      </a: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Слугина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Злата(кросс-спринт)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место – Щербаков Даниил(кросс-классика)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26.09.2021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место – </a:t>
                      </a: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Слугина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Злата(кросс-классика)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место - Соколовский Евгений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 - Федоров Артур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46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Физкультурное мероприятие 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легкой атлетике 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рамках Санкт-Петербургской школьной спортивной лиги для обучающихся с ограниченными возможностями здоровья в 2021/2022 учебном году (</a:t>
                      </a:r>
                      <a:r>
                        <a:rPr lang="en-US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группа учреждений)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28.09.2021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 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место, команда.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Муравьев Ярослав, Окунева Алина, Соколовский Евгений, Якушев Михаил, Байрамова </a:t>
                      </a: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Рена</a:t>
                      </a:r>
                      <a:endParaRPr lang="ru-RU" sz="11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место, личный зачет, Окунева Алина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место, личный зачет, Ивахно Александра 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46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Всероссийская Спартакиада по спорту глухих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4-8 октября 2021 года.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Спортивное ориентирование: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Слугина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Злата – 2 место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Соколовский Евгений- 3 место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Федоров Артур – 3 место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46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Районные соревнования по 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спортивному туристскому ориентированию 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Невского района Санкт-Петербурга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10.10.2021 ГБУ ДО «ПДДТ» Невского района. « КУБОК ШКОЛЬНОГО ДВОРА, НЕВСКОМУ РАЙОНУ 105, УРА!!!»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Районный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место – </a:t>
                      </a: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Слугина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Злата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 - Соколовский Евгений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место - Акимов Виктор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 - </a:t>
                      </a: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Афонин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Максим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 - Вакуленко Ника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место - Майорова </a:t>
                      </a: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Тася</a:t>
                      </a:r>
                      <a:endParaRPr lang="ru-RU" sz="11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место - Тихонова Виолетта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место - Цветной Петр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место - </a:t>
                      </a: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Чумашвили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Константин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место - Щербаков Даниил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662" y="1170215"/>
            <a:ext cx="1529374" cy="210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3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178" y="2599237"/>
            <a:ext cx="1923684" cy="41705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4" y="2583772"/>
            <a:ext cx="1920838" cy="4186052"/>
          </a:xfrm>
          <a:prstGeom prst="rect">
            <a:avLst/>
          </a:prstGeom>
        </p:spPr>
      </p:pic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25631" y="119621"/>
            <a:ext cx="11459688" cy="12287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Результативность участия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обучающихся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в конкурсных мероприятиях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и соревнованиях </a:t>
            </a:r>
            <a:b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по </a:t>
            </a:r>
            <a:r>
              <a:rPr lang="ru-RU" sz="20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физкультуре и спорту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в 2021-2022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уч.г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.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endParaRPr lang="ru-RU" sz="2000" b="1" i="1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964874"/>
              </p:ext>
            </p:extLst>
          </p:nvPr>
        </p:nvGraphicFramePr>
        <p:xfrm>
          <a:off x="486888" y="1170215"/>
          <a:ext cx="9761517" cy="16471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14504"/>
                <a:gridCol w="1742077"/>
                <a:gridCol w="3304936"/>
              </a:tblGrid>
              <a:tr h="2417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Название мероприятия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Уровень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Результат участия,                                  ФИ участника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846085">
                <a:tc>
                  <a:txBody>
                    <a:bodyPr/>
                    <a:lstStyle/>
                    <a:p>
                      <a:pPr marL="4127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u="sng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Ежегодное городское </a:t>
                      </a:r>
                      <a:r>
                        <a:rPr lang="ru-RU" sz="1100" b="1" i="1" u="sng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Первенство по шашкам 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 формате онлайн) </a:t>
                      </a: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среди 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воспитанников центров для </a:t>
                      </a: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детей-сирот 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детей, оставшихся без </a:t>
                      </a: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попечения 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родителей, и учащихся </a:t>
                      </a: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государственных 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образовательных </a:t>
                      </a: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учреждений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реализующих адаптивные </a:t>
                      </a: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программы 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детей с ограниченными </a:t>
                      </a: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возможностями 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здоровья и обучающихся </a:t>
                      </a: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инвалидов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2021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место - </a:t>
                      </a: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Асевов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Магомед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 - </a:t>
                      </a: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Слугина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Злата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 командное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u="sng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Команда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школы-интерната №31: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Асевов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Магомед, </a:t>
                      </a: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Слугина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Злата, Васильев Никита. Брит Арсений, Джабраилов </a:t>
                      </a: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Марсел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Кордюков Александр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959" y="119621"/>
            <a:ext cx="1425727" cy="19607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743" y="1649937"/>
            <a:ext cx="1429691" cy="19662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678" y="4422962"/>
            <a:ext cx="3129148" cy="23468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32" y="2312720"/>
            <a:ext cx="1532953" cy="20439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643" y="4422962"/>
            <a:ext cx="1514576" cy="23468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037" y="4422961"/>
            <a:ext cx="1537342" cy="23468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89" y="3159697"/>
            <a:ext cx="1423996" cy="19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7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25631" y="119621"/>
            <a:ext cx="11459688" cy="12287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Результативность участия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обучающихся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в конкурсных мероприятиях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и соревнованиях </a:t>
            </a:r>
            <a:b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по </a:t>
            </a:r>
            <a:r>
              <a:rPr lang="ru-RU" sz="20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физкультуре и спорту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в 2021-2022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уч.г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.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endParaRPr lang="ru-RU" sz="2000" b="1" i="1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907181"/>
              </p:ext>
            </p:extLst>
          </p:nvPr>
        </p:nvGraphicFramePr>
        <p:xfrm>
          <a:off x="155575" y="1170215"/>
          <a:ext cx="6862742" cy="54104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95147"/>
                <a:gridCol w="1330036"/>
                <a:gridCol w="2137559"/>
              </a:tblGrid>
              <a:tr h="2417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Название мероприятия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Уровень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Результат участия,                                  ФИ участника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846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Соревнования по </a:t>
                      </a:r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волейболу и волейболу сидя 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Комплексных физкультурных мероприятий команд районов Санкт-Петербурга среди инвалидов и лиц с ограниченными возможностями здоровья.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20.10.2021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1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место, команда.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Муравьев Ярослав, Кордюкова Александр, Слугина Злата, Окунева Алина, Соколовский Евгений, Якушев Михаил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46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Физкультурное мероприятие </a:t>
                      </a:r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настольному теннису 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рамках Комплексных физкультурных мероприятий команд районов Санкт-Петербурга среди инвалидов и лиц с ограниченными возможностями здоровья. Спорт глухих.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16-17.11.2021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место, </a:t>
                      </a: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Слугина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Злата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место, Кордюков Александр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46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Первенства «Спорт для всех» среди обучающихся с различными возможностями здоровья.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Этап: «Спортивное ориентирование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23.11.2021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место- </a:t>
                      </a: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Афонин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Максим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место- Гогинова Анна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место- Майорова </a:t>
                      </a: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Тася</a:t>
                      </a:r>
                      <a:endParaRPr lang="ru-RU" sz="11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место- </a:t>
                      </a: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Слугина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Злата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46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этапа Первых всероссийских игр по 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ориентированию «ТОЧНЫЙ АЗИМУТ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14.12.21 г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Федоров Артур – 2 место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46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 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спринт «ГАТЧИНА-АЭРОДРОМ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13.02.2022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 - </a:t>
                      </a:r>
                      <a:r>
                        <a:rPr lang="ru-RU" sz="12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Слугина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Злата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место - Вакуленко Ника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место - Цветной Петр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 - </a:t>
                      </a:r>
                      <a:r>
                        <a:rPr lang="ru-RU" sz="12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Гапионок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Даниил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место - Кондратюков Федор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AutoShape 2" descr="https://mail.yandex.ru/message_part/IMG_5801.jpg?_uid=10756072&amp;name=IMG_5801.jpg&amp;hid=1.2&amp;ids=179581035141426785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864" y="1148666"/>
            <a:ext cx="3091543" cy="23186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815" y="2919258"/>
            <a:ext cx="3844390" cy="21682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8917" y="4786185"/>
            <a:ext cx="2318534" cy="17389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8303" y="4801664"/>
            <a:ext cx="2300846" cy="172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1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25631" y="119621"/>
            <a:ext cx="11459688" cy="12287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Результативность участия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обучающихся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в конкурсных мероприятиях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и соревнованиях </a:t>
            </a:r>
            <a:b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по </a:t>
            </a:r>
            <a:r>
              <a:rPr lang="ru-RU" sz="20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физкультуре и спорту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в 2021-2022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уч.г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.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endParaRPr lang="ru-RU" sz="2000" b="1" i="1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59643"/>
              </p:ext>
            </p:extLst>
          </p:nvPr>
        </p:nvGraphicFramePr>
        <p:xfrm>
          <a:off x="486888" y="1170215"/>
          <a:ext cx="7505206" cy="52781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57600"/>
                <a:gridCol w="1211283"/>
                <a:gridCol w="2636323"/>
              </a:tblGrid>
              <a:tr h="2417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Название мероприятия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Уровень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Результат участия,                                  ФИ участника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846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Туристские соревнования «Люди идут по свету» и Открытые соревнования 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спортивному ориентированию в условиях помещения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27.02.2022 ГБУ ДО «ПДДТ» Невского района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Районный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 - Литвинова </a:t>
                      </a:r>
                      <a:r>
                        <a:rPr lang="ru-RU" sz="12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Зара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место - Федоров Артур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место - </a:t>
                      </a: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Цветной 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Петр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 - Щербаков Даниил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46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Первенства «Спорт для всех» среди обучающихся с различными возможностями здоровья.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Этап: гребля-</a:t>
                      </a:r>
                      <a:r>
                        <a:rPr lang="ru-RU" sz="1200" b="1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индор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(на гребных тренажерах)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15.02 – 3.03.2022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 - Литвинова Елизавета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место - Майорова Тася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46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Комплексные физкультурные мероприятия среди инвалидов и лиц с ограниченными возможностями здоровья Невского района Санкт-Петербурга. Вид: 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Настольный теннис. Нозология: ПОДА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15.03.2022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место, Анкудинов Роман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46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Комплексные физкультурные мероприятия среди инвалидов и лиц с ограниченными возможностями здоровья Невского района Санкт-Петербурга. Вид: 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Настольный теннис. Нозология: слух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15.03.2022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место, </a:t>
                      </a:r>
                      <a:r>
                        <a:rPr lang="ru-RU" sz="12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Слугина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Злата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место, Кордюков Александр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46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Физкультурное мероприятие 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спортивному ориентированию 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2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прафилактике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правонарушений 30.03.2022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Районный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 - Литвинова </a:t>
                      </a:r>
                      <a:r>
                        <a:rPr lang="ru-RU" sz="12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Зара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 - </a:t>
                      </a:r>
                      <a:r>
                        <a:rPr lang="ru-RU" sz="12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Афонин</a:t>
                      </a: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Максим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552" y="733983"/>
            <a:ext cx="2379024" cy="17842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6910" y="2698981"/>
            <a:ext cx="2379024" cy="17842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890" y="4663979"/>
            <a:ext cx="2379186" cy="178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4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25631" y="119621"/>
            <a:ext cx="11459688" cy="12287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Результативность участия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обучающихся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в конкурсных мероприятиях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и соревнованиях </a:t>
            </a:r>
            <a:b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по </a:t>
            </a:r>
            <a:r>
              <a:rPr lang="ru-RU" sz="20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физкультуре и спорту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в 2021-2022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уч.г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.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endParaRPr lang="ru-RU" sz="2000" b="1" i="1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280475"/>
              </p:ext>
            </p:extLst>
          </p:nvPr>
        </p:nvGraphicFramePr>
        <p:xfrm>
          <a:off x="486888" y="1027711"/>
          <a:ext cx="8110847" cy="57490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12319"/>
                <a:gridCol w="1336575"/>
                <a:gridCol w="2861953"/>
              </a:tblGrid>
              <a:tr h="2417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Название мероприятия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Уровень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Результат участия,                                  ФИ участника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846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Первенства «Спорт для всех» среди обучающихся с различными возможностями здоровья.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Этап: мини-гольф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10-25.04.2022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место - Бадмаев Евгений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 - Бадмаев Тимур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место - Костылева Дарья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 - Пирогова Каролина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46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Трейл</a:t>
                      </a:r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-ориентированию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рамках Санкт - Петербуржской школьной спортивной лиги для обучающихся с ограниченными  возможностями здоровья.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19-21.04.2022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 - Слугина Злата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46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Инклюзивный фестиваль </a:t>
                      </a:r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спортивного ориентирования «Адмиралтейский Азимут»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21.04.2022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 - Иванова Варвара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46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Открытые </a:t>
                      </a:r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соревнования по спортивному ориентированию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Невского района «ОТКРЫТИЯ ЛЕТНЕГО СЕЗОНА»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24.04.2022г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Районный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место- Соркина Саша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место- Федоров Артур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место- Гапионок Даниил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место- Ежов Дэвид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46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Первенство Санкт-Петербурга </a:t>
                      </a:r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спортивному ориентированию – спорт глухих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14.05.2022г;15.05.2022г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14.05.2022г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место - Аристов Лев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15.05.2022г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 - Аристов Лев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 - Майорова </a:t>
                      </a: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Тася</a:t>
                      </a:r>
                      <a:endParaRPr lang="ru-RU" sz="11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46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Первенства «Спорт для всех» среди обучающихся с различными возможностями здоровья.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Этап: Спортивное ориентирование (</a:t>
                      </a:r>
                      <a:r>
                        <a:rPr lang="ru-RU" sz="1100" b="1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трейл</a:t>
                      </a:r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-ориентирование)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19.05.2022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место - </a:t>
                      </a: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Афонин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Максим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 - Федоров Артур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 - Майорова </a:t>
                      </a: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Тася</a:t>
                      </a:r>
                      <a:endParaRPr lang="ru-RU" sz="11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место - </a:t>
                      </a: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Слугина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Злата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Командное 1 место (7 чел)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848" y="1539153"/>
            <a:ext cx="3618542" cy="270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2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25631" y="119621"/>
            <a:ext cx="11459688" cy="12287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Результативность участия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обучающихся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в конкурсных мероприятиях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и соревнованиях </a:t>
            </a:r>
            <a:b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по </a:t>
            </a:r>
            <a:r>
              <a:rPr lang="ru-RU" sz="20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физкультуре и спорту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в 2021-2022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уч.г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.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endParaRPr lang="ru-RU" sz="2000" b="1" i="1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86888" y="1027711"/>
          <a:ext cx="9761517" cy="57120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12319"/>
                <a:gridCol w="2544262"/>
                <a:gridCol w="3304936"/>
              </a:tblGrid>
              <a:tr h="2417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Название мероприятия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Уровень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Результат участия,                                  ФИ участника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7540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Районные соревнования</a:t>
                      </a:r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спортивному туризму и ориентированию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Невского района «ИТОГОВЫЙ СЛЕТ» 21.05.2022г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Районный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место - Цветной Петр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место - Федоров Артур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 - Муравьев Ярослав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7511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Всероссийские массовые соревнования «Российский азимут»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Трейл</a:t>
                      </a:r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-ориентирование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21.05.2022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место- Товмасян Кристина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место- Гогинова Анна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46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Кубок СШОР им. </a:t>
                      </a: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Коренькова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ориентированию 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среди учащихся с нарушение слуха.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29.01.2022г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место- Щербаков Даниил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место- Вакуленко Ника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место- </a:t>
                      </a:r>
                      <a:r>
                        <a:rPr lang="ru-RU" sz="105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Слугина</a:t>
                      </a:r>
                      <a:r>
                        <a:rPr lang="ru-RU" sz="105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Злата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26.02.2022г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место- </a:t>
                      </a:r>
                      <a:r>
                        <a:rPr lang="ru-RU" sz="105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Чернышов</a:t>
                      </a:r>
                      <a:r>
                        <a:rPr lang="ru-RU" sz="105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Бриан</a:t>
                      </a:r>
                      <a:endParaRPr lang="ru-RU" sz="105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место- Аристов Лев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место- </a:t>
                      </a:r>
                      <a:r>
                        <a:rPr lang="ru-RU" sz="105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Афонин</a:t>
                      </a:r>
                      <a:r>
                        <a:rPr lang="ru-RU" sz="105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Максим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место- Вакуленко Ника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место- Майорова </a:t>
                      </a:r>
                      <a:r>
                        <a:rPr lang="ru-RU" sz="105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Тася</a:t>
                      </a:r>
                      <a:endParaRPr lang="ru-RU" sz="105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место- Литвинова </a:t>
                      </a:r>
                      <a:r>
                        <a:rPr lang="ru-RU" sz="105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Зара</a:t>
                      </a:r>
                      <a:endParaRPr lang="ru-RU" sz="105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место- </a:t>
                      </a:r>
                      <a:r>
                        <a:rPr lang="ru-RU" sz="105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Слугина</a:t>
                      </a:r>
                      <a:r>
                        <a:rPr lang="ru-RU" sz="105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Злата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20.03.2022г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место- </a:t>
                      </a:r>
                      <a:r>
                        <a:rPr lang="ru-RU" sz="105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Слугина</a:t>
                      </a:r>
                      <a:r>
                        <a:rPr lang="ru-RU" sz="105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Злата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место- Цветной Петр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место- Щербаков Даниил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46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Абилимпикс</a:t>
                      </a:r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VII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региональный чемпионат по профессиональному мастерству среди инвалидов и лиц с </a:t>
                      </a: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ограничеными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возможностями здоровья «</a:t>
                      </a: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Абилимпикс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Санкт-Петербург.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Компетенция: адаптивная физическая культура.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Категория: школьник.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Участник, </a:t>
                      </a: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Слугина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Злата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639" y="3248509"/>
            <a:ext cx="2363836" cy="325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7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8" y="260350"/>
            <a:ext cx="8640762" cy="1524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Состав МО учителей технологий, ИЗО и физической культуры: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914482" y="2109849"/>
            <a:ext cx="9018588" cy="3773488"/>
          </a:xfrm>
        </p:spPr>
        <p:txBody>
          <a:bodyPr rtlCol="0">
            <a:normAutofit fontScale="92500" lnSpcReduction="10000"/>
          </a:bodyPr>
          <a:lstStyle/>
          <a:p>
            <a:pPr marL="571500" indent="-571500" fontAlgn="auto">
              <a:lnSpc>
                <a:spcPct val="70000"/>
              </a:lnSpc>
              <a:buFontTx/>
              <a:buAutoNum type="arabicPeriod"/>
              <a:defRPr/>
            </a:pPr>
            <a:r>
              <a:rPr lang="ru-RU" altLang="ru-RU" sz="24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Шевцова Анастасия Владимировна </a:t>
            </a:r>
            <a:r>
              <a:rPr lang="ru-RU" altLang="ru-RU" sz="2400" i="1" dirty="0">
                <a:solidFill>
                  <a:schemeClr val="tx1"/>
                </a:solidFill>
                <a:latin typeface="Constantia" panose="02030602050306030303" pitchFamily="18" charset="0"/>
              </a:rPr>
              <a:t>– </a:t>
            </a:r>
            <a:r>
              <a:rPr lang="ru-RU" altLang="ru-RU" sz="1800" i="1" dirty="0">
                <a:solidFill>
                  <a:schemeClr val="tx1"/>
                </a:solidFill>
                <a:latin typeface="Constantia" panose="02030602050306030303" pitchFamily="18" charset="0"/>
              </a:rPr>
              <a:t>учитель физкультуры, ВКК, </a:t>
            </a:r>
            <a:r>
              <a:rPr lang="ru-RU" altLang="ru-RU" sz="1800" b="1" i="1" u="sng" dirty="0">
                <a:solidFill>
                  <a:schemeClr val="tx1"/>
                </a:solidFill>
                <a:latin typeface="Constantia" panose="02030602050306030303" pitchFamily="18" charset="0"/>
              </a:rPr>
              <a:t>председатель МО</a:t>
            </a:r>
            <a:r>
              <a:rPr lang="ru-RU" altLang="ru-RU" sz="18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;</a:t>
            </a:r>
            <a:endParaRPr lang="ru-RU" altLang="ru-RU" sz="2400" b="1" i="1" dirty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 marL="571500" indent="-571500" fontAlgn="auto">
              <a:lnSpc>
                <a:spcPct val="70000"/>
              </a:lnSpc>
              <a:buFontTx/>
              <a:buAutoNum type="arabicPeriod"/>
              <a:defRPr/>
            </a:pPr>
            <a:r>
              <a:rPr lang="ru-RU" altLang="ru-RU" sz="24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Зыбина Надежда Сергеевна </a:t>
            </a:r>
            <a:r>
              <a:rPr lang="ru-RU" altLang="ru-RU" sz="2400" i="1" dirty="0">
                <a:solidFill>
                  <a:schemeClr val="tx1"/>
                </a:solidFill>
                <a:latin typeface="Constantia" panose="02030602050306030303" pitchFamily="18" charset="0"/>
              </a:rPr>
              <a:t>– </a:t>
            </a:r>
            <a:r>
              <a:rPr lang="ru-RU" altLang="ru-RU" sz="1800" i="1" dirty="0">
                <a:solidFill>
                  <a:schemeClr val="tx1"/>
                </a:solidFill>
                <a:latin typeface="Constantia" panose="02030602050306030303" pitchFamily="18" charset="0"/>
              </a:rPr>
              <a:t>учитель физкультуры, ВКК, </a:t>
            </a:r>
            <a:r>
              <a:rPr lang="ru-RU" altLang="ru-RU" sz="1800" b="1" i="1" u="sng" dirty="0">
                <a:solidFill>
                  <a:schemeClr val="tx1"/>
                </a:solidFill>
                <a:latin typeface="Constantia" panose="02030602050306030303" pitchFamily="18" charset="0"/>
              </a:rPr>
              <a:t>секретарь МО</a:t>
            </a:r>
            <a:r>
              <a:rPr lang="ru-RU" altLang="ru-RU" sz="1800" i="1" dirty="0">
                <a:solidFill>
                  <a:schemeClr val="tx1"/>
                </a:solidFill>
                <a:latin typeface="Constantia" panose="02030602050306030303" pitchFamily="18" charset="0"/>
              </a:rPr>
              <a:t>;</a:t>
            </a:r>
            <a:endParaRPr lang="ru-RU" altLang="ru-RU" sz="2400" i="1" dirty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 marL="571500" indent="-571500" fontAlgn="auto">
              <a:lnSpc>
                <a:spcPct val="70000"/>
              </a:lnSpc>
              <a:buFontTx/>
              <a:buAutoNum type="arabicPeriod"/>
              <a:defRPr/>
            </a:pPr>
            <a:r>
              <a:rPr lang="ru-RU" altLang="ru-RU" sz="24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Воропаев Михаил Александрович </a:t>
            </a:r>
            <a:r>
              <a:rPr lang="ru-RU" altLang="ru-RU" sz="18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– </a:t>
            </a:r>
            <a:r>
              <a:rPr lang="ru-RU" altLang="ru-RU" sz="1800" i="1" dirty="0">
                <a:solidFill>
                  <a:schemeClr val="tx1"/>
                </a:solidFill>
                <a:latin typeface="Constantia" panose="02030602050306030303" pitchFamily="18" charset="0"/>
              </a:rPr>
              <a:t>учитель физкультуры, </a:t>
            </a:r>
            <a:r>
              <a:rPr lang="en-US" altLang="ru-RU" sz="1800" i="1" dirty="0">
                <a:solidFill>
                  <a:schemeClr val="tx1"/>
                </a:solidFill>
                <a:latin typeface="Constantia" panose="02030602050306030303" pitchFamily="18" charset="0"/>
              </a:rPr>
              <a:t>I</a:t>
            </a:r>
            <a:r>
              <a:rPr lang="ru-RU" altLang="ru-RU" sz="1800" i="1" dirty="0">
                <a:solidFill>
                  <a:schemeClr val="tx1"/>
                </a:solidFill>
                <a:latin typeface="Constantia" panose="02030602050306030303" pitchFamily="18" charset="0"/>
              </a:rPr>
              <a:t> КК;</a:t>
            </a:r>
          </a:p>
          <a:p>
            <a:pPr marL="571500" indent="-571500" fontAlgn="auto">
              <a:lnSpc>
                <a:spcPct val="70000"/>
              </a:lnSpc>
              <a:buFontTx/>
              <a:buAutoNum type="arabicPeriod"/>
              <a:defRPr/>
            </a:pPr>
            <a:r>
              <a:rPr lang="ru-RU" altLang="ru-RU" sz="24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Мирошниченко Валерий Иванович</a:t>
            </a:r>
            <a:r>
              <a:rPr lang="ru-RU" altLang="ru-RU" sz="18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 </a:t>
            </a:r>
            <a:r>
              <a:rPr lang="ru-RU" altLang="ru-RU" sz="1800" i="1" dirty="0">
                <a:solidFill>
                  <a:schemeClr val="tx1"/>
                </a:solidFill>
                <a:latin typeface="Constantia" panose="02030602050306030303" pitchFamily="18" charset="0"/>
              </a:rPr>
              <a:t>– учитель технологии, ВКК;</a:t>
            </a:r>
          </a:p>
          <a:p>
            <a:pPr marL="571500" indent="-571500" fontAlgn="auto">
              <a:lnSpc>
                <a:spcPct val="70000"/>
              </a:lnSpc>
              <a:buFontTx/>
              <a:buAutoNum type="arabicPeriod"/>
              <a:defRPr/>
            </a:pPr>
            <a:r>
              <a:rPr lang="ru-RU" altLang="ru-RU" sz="24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Ничепуренко Татьяна Владимировна </a:t>
            </a:r>
            <a:r>
              <a:rPr lang="ru-RU" altLang="ru-RU" sz="1800" i="1" dirty="0">
                <a:solidFill>
                  <a:schemeClr val="tx1"/>
                </a:solidFill>
                <a:latin typeface="Constantia" panose="02030602050306030303" pitchFamily="18" charset="0"/>
              </a:rPr>
              <a:t>– учитель физкультуры,  ВКК;</a:t>
            </a:r>
          </a:p>
          <a:p>
            <a:pPr marL="571500" indent="-571500" fontAlgn="auto">
              <a:lnSpc>
                <a:spcPct val="70000"/>
              </a:lnSpc>
              <a:buFontTx/>
              <a:buAutoNum type="arabicPeriod"/>
              <a:defRPr/>
            </a:pPr>
            <a:r>
              <a:rPr lang="ru-RU" altLang="ru-RU" sz="24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Потоцкая Софья Александровна </a:t>
            </a:r>
            <a:r>
              <a:rPr lang="ru-RU" altLang="ru-RU" sz="18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– </a:t>
            </a:r>
            <a:r>
              <a:rPr lang="ru-RU" altLang="ru-RU" sz="1800" i="1" dirty="0">
                <a:solidFill>
                  <a:schemeClr val="tx1"/>
                </a:solidFill>
                <a:latin typeface="Constantia" panose="02030602050306030303" pitchFamily="18" charset="0"/>
              </a:rPr>
              <a:t>учитель технологии, ВКК;</a:t>
            </a:r>
            <a:endParaRPr lang="en-US" altLang="ru-RU" sz="1800" b="1" i="1" dirty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 marL="571500" indent="-571500" fontAlgn="auto">
              <a:lnSpc>
                <a:spcPct val="70000"/>
              </a:lnSpc>
              <a:buFontTx/>
              <a:buAutoNum type="arabicPeriod"/>
              <a:defRPr/>
            </a:pPr>
            <a:r>
              <a:rPr lang="ru-RU" altLang="ru-RU" sz="24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Ульянова Надежда Валентиновна</a:t>
            </a:r>
            <a:r>
              <a:rPr lang="ru-RU" altLang="ru-RU" sz="1800" i="1" dirty="0">
                <a:solidFill>
                  <a:schemeClr val="tx1"/>
                </a:solidFill>
                <a:latin typeface="Constantia" panose="02030602050306030303" pitchFamily="18" charset="0"/>
              </a:rPr>
              <a:t> – учитель ИЗО, ВКК;</a:t>
            </a:r>
          </a:p>
          <a:p>
            <a:pPr marL="571500" indent="-571500" fontAlgn="auto">
              <a:lnSpc>
                <a:spcPct val="70000"/>
              </a:lnSpc>
              <a:buFontTx/>
              <a:buAutoNum type="arabicPeriod"/>
              <a:defRPr/>
            </a:pPr>
            <a:r>
              <a:rPr lang="ru-RU" altLang="ru-RU" sz="24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Фролова Ирина Валентиновна </a:t>
            </a:r>
            <a:r>
              <a:rPr lang="ru-RU" altLang="ru-RU" sz="18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– </a:t>
            </a:r>
            <a:r>
              <a:rPr lang="ru-RU" altLang="ru-RU" sz="1800" i="1" dirty="0">
                <a:solidFill>
                  <a:schemeClr val="tx1"/>
                </a:solidFill>
                <a:latin typeface="Constantia" panose="02030602050306030303" pitchFamily="18" charset="0"/>
              </a:rPr>
              <a:t>учитель технологии, ВКК;</a:t>
            </a:r>
          </a:p>
          <a:p>
            <a:pPr marL="571500" indent="-571500" fontAlgn="auto">
              <a:lnSpc>
                <a:spcPct val="70000"/>
              </a:lnSpc>
              <a:buFontTx/>
              <a:buAutoNum type="arabicPeriod"/>
              <a:defRPr/>
            </a:pPr>
            <a:r>
              <a:rPr lang="ru-RU" altLang="ru-RU" sz="2400" b="1" i="1" dirty="0" err="1">
                <a:solidFill>
                  <a:schemeClr val="tx1"/>
                </a:solidFill>
                <a:latin typeface="Constantia" panose="02030602050306030303" pitchFamily="18" charset="0"/>
              </a:rPr>
              <a:t>Круглякова</a:t>
            </a:r>
            <a:r>
              <a:rPr lang="ru-RU" altLang="ru-RU" sz="24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 Татьяна Романовна </a:t>
            </a:r>
            <a:r>
              <a:rPr lang="ru-RU" altLang="ru-RU" sz="1800" i="1" dirty="0">
                <a:solidFill>
                  <a:schemeClr val="tx1"/>
                </a:solidFill>
                <a:latin typeface="Constantia" panose="02030602050306030303" pitchFamily="18" charset="0"/>
              </a:rPr>
              <a:t>– учитель ИЗО, </a:t>
            </a:r>
            <a:r>
              <a:rPr lang="en-US" altLang="ru-RU" sz="1800" i="1" dirty="0">
                <a:solidFill>
                  <a:schemeClr val="tx1"/>
                </a:solidFill>
                <a:latin typeface="Constantia" panose="02030602050306030303" pitchFamily="18" charset="0"/>
              </a:rPr>
              <a:t>I</a:t>
            </a:r>
            <a:r>
              <a:rPr lang="ru-RU" altLang="ru-RU" sz="1800" i="1" dirty="0">
                <a:solidFill>
                  <a:schemeClr val="tx1"/>
                </a:solidFill>
                <a:latin typeface="Constantia" panose="02030602050306030303" pitchFamily="18" charset="0"/>
              </a:rPr>
              <a:t> КК.</a:t>
            </a:r>
          </a:p>
          <a:p>
            <a:pPr marL="571500" indent="-571500" fontAlgn="auto">
              <a:lnSpc>
                <a:spcPct val="70000"/>
              </a:lnSpc>
              <a:buFontTx/>
              <a:buAutoNum type="arabicPeriod"/>
              <a:defRPr/>
            </a:pPr>
            <a:endParaRPr lang="ru-RU" altLang="ru-RU" sz="1800" i="1" dirty="0">
              <a:solidFill>
                <a:srgbClr val="002060"/>
              </a:solidFill>
            </a:endParaRPr>
          </a:p>
          <a:p>
            <a:pPr marL="571500" indent="-571500" fontAlgn="auto">
              <a:lnSpc>
                <a:spcPct val="80000"/>
              </a:lnSpc>
              <a:buNone/>
              <a:defRPr/>
            </a:pPr>
            <a:endParaRPr lang="ru-RU" altLang="ru-RU" sz="19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59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700254" y="580118"/>
            <a:ext cx="9924886" cy="6985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«Туристическая  полоса препятствий»</a:t>
            </a:r>
            <a:r>
              <a:rPr lang="ru-RU" altLang="ru-RU" sz="28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altLang="ru-RU" sz="28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altLang="ru-RU" sz="28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для учащихся </a:t>
            </a:r>
            <a:r>
              <a:rPr lang="ru-RU" altLang="ru-RU" sz="2800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начальной школы, </a:t>
            </a:r>
            <a:r>
              <a:rPr lang="ru-RU" altLang="ru-RU" sz="2800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21 </a:t>
            </a:r>
            <a:r>
              <a:rPr lang="ru-RU" altLang="ru-RU" sz="2800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декабря </a:t>
            </a:r>
            <a:r>
              <a:rPr lang="ru-RU" altLang="ru-RU" sz="2800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2021 </a:t>
            </a:r>
            <a:r>
              <a:rPr lang="ru-RU" altLang="ru-RU" sz="2800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г., </a:t>
            </a:r>
            <a:r>
              <a:rPr lang="ru-RU" altLang="ru-RU" sz="2400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мероприятие подготовил </a:t>
            </a:r>
            <a:r>
              <a:rPr lang="ru-RU" altLang="ru-RU" sz="24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и провел:  Воропаев М.А.</a:t>
            </a:r>
          </a:p>
        </p:txBody>
      </p:sp>
      <p:pic>
        <p:nvPicPr>
          <p:cNvPr id="53251" name="Рисунок 5" descr="C:\Users\Учитель\Downloads\ТПТ 5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699" y="1694048"/>
            <a:ext cx="36718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Рисунок 6" descr="C:\Users\Учитель\Downloads\ТПТ 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322" y="1694048"/>
            <a:ext cx="36861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Рисунок 7" descr="C:\Users\Учитель\Downloads\ТПТ 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699" y="4268478"/>
            <a:ext cx="3673475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Рисунок 8" descr="C:\Users\Учитель\Downloads\ТПТ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" t="7797" r="906" b="8475"/>
          <a:stretch>
            <a:fillRect/>
          </a:stretch>
        </p:blipFill>
        <p:spPr bwMode="auto">
          <a:xfrm>
            <a:off x="6016321" y="4268478"/>
            <a:ext cx="3686175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70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1631951" y="981075"/>
            <a:ext cx="8912225" cy="6985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«Вечер настольных игр», </a:t>
            </a:r>
            <a:r>
              <a:rPr lang="ru-RU" altLang="ru-RU" sz="2800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17.01.2021г</a:t>
            </a:r>
            <a:r>
              <a:rPr lang="ru-RU" altLang="ru-RU" sz="28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., мероприятие </a:t>
            </a:r>
            <a:r>
              <a:rPr lang="ru-RU" altLang="ru-RU" sz="2800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провела:  </a:t>
            </a:r>
            <a:r>
              <a:rPr lang="ru-RU" altLang="ru-RU" sz="28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Ничепуренко Т.В</a:t>
            </a:r>
            <a:r>
              <a:rPr lang="ru-RU" altLang="ru-RU" sz="2800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.</a:t>
            </a:r>
            <a:endParaRPr lang="ru-RU" altLang="ru-RU" sz="2800" i="1" u="sng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5529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48" y="2199958"/>
            <a:ext cx="2707244" cy="361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38" y="2199957"/>
            <a:ext cx="2708605" cy="361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88" y="2199957"/>
            <a:ext cx="2708607" cy="361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6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296882" y="657227"/>
            <a:ext cx="11352811" cy="6985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28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Выставка, посвященная </a:t>
            </a:r>
            <a:br>
              <a:rPr lang="ru-RU" altLang="ru-RU" sz="28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Дню снятия Блокады Ленинграда</a:t>
            </a:r>
            <a:r>
              <a:rPr lang="ru-RU" altLang="ru-RU" sz="28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, </a:t>
            </a:r>
            <a:br>
              <a:rPr lang="ru-RU" altLang="ru-RU" sz="28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altLang="ru-RU" sz="28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неделя с </a:t>
            </a:r>
            <a:r>
              <a:rPr lang="ru-RU" altLang="ru-RU" sz="2800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24 </a:t>
            </a:r>
            <a:r>
              <a:rPr lang="ru-RU" altLang="ru-RU" sz="28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по </a:t>
            </a:r>
            <a:r>
              <a:rPr lang="ru-RU" altLang="ru-RU" sz="2800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28 </a:t>
            </a:r>
            <a:r>
              <a:rPr lang="ru-RU" altLang="ru-RU" sz="28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января </a:t>
            </a:r>
            <a:r>
              <a:rPr lang="ru-RU" altLang="ru-RU" sz="2800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2022 </a:t>
            </a:r>
            <a:r>
              <a:rPr lang="ru-RU" altLang="ru-RU" sz="28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г.), </a:t>
            </a:r>
            <a:br>
              <a:rPr lang="ru-RU" altLang="ru-RU" sz="28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altLang="ru-RU" sz="28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подготовила Ульянова Н.В.</a:t>
            </a:r>
            <a:endParaRPr lang="ru-RU" altLang="ru-RU" sz="2800" b="1" i="1" u="sng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56323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9" y="2221388"/>
            <a:ext cx="39243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899" y="1952623"/>
            <a:ext cx="16891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1952624"/>
            <a:ext cx="16891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477" y="1952625"/>
            <a:ext cx="16891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360" y="4343400"/>
            <a:ext cx="1830652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13" y="4314825"/>
            <a:ext cx="3295650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19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929" y="448645"/>
            <a:ext cx="9037637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Спортивно-познавательное мероприятие «Неделя спорта», </a:t>
            </a:r>
            <a:r>
              <a:rPr lang="ru-RU" sz="2800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14-18 </a:t>
            </a:r>
            <a:r>
              <a:rPr lang="ru-RU" sz="2800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марта </a:t>
            </a:r>
            <a:r>
              <a:rPr lang="ru-RU" sz="2800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2022 </a:t>
            </a:r>
            <a:r>
              <a:rPr lang="ru-RU" sz="2800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г</a:t>
            </a:r>
            <a:r>
              <a:rPr lang="ru-RU" sz="28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. в формате игровых уроков, проводили учителя физкультуры</a:t>
            </a:r>
            <a:r>
              <a:rPr lang="ru-RU" sz="3600" i="1" dirty="0">
                <a:latin typeface="+mn-lt"/>
              </a:rPr>
              <a:t/>
            </a:r>
            <a:br>
              <a:rPr lang="ru-RU" sz="3600" i="1" dirty="0">
                <a:latin typeface="+mn-lt"/>
              </a:rPr>
            </a:br>
            <a:endParaRPr lang="ru-RU" sz="3600" i="1" dirty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1929" y="1369663"/>
            <a:ext cx="9942145" cy="53860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u="sng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Программа спортивных мероприятий: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b="1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14 марта</a:t>
            </a:r>
            <a:r>
              <a:rPr lang="ru-RU" sz="1600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600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(понедельник)</a:t>
            </a:r>
          </a:p>
          <a:p>
            <a:pPr>
              <a:defRPr/>
            </a:pPr>
            <a:r>
              <a:rPr lang="ru-RU" sz="1600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День эстафет для 1-4х классов (спортивный зал)</a:t>
            </a:r>
          </a:p>
          <a:p>
            <a:pPr>
              <a:defRPr/>
            </a:pPr>
            <a:r>
              <a:rPr lang="ru-RU" sz="1600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Шахматы/шашки </a:t>
            </a:r>
            <a:r>
              <a:rPr lang="ru-RU" sz="1600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– сеанс одновременной игры (во время внеурочной деятельности)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600" i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b="1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15 </a:t>
            </a:r>
            <a:r>
              <a:rPr lang="ru-RU" sz="16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марта </a:t>
            </a:r>
            <a:r>
              <a:rPr lang="ru-RU" sz="1600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(вторник)</a:t>
            </a:r>
          </a:p>
          <a:p>
            <a:pPr>
              <a:defRPr/>
            </a:pPr>
            <a:r>
              <a:rPr lang="ru-RU" sz="1600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«ОФП» </a:t>
            </a:r>
            <a:r>
              <a:rPr lang="ru-RU" sz="1600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(тренажерный зал</a:t>
            </a:r>
            <a:r>
              <a:rPr lang="ru-RU" sz="1600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</a:t>
            </a:r>
          </a:p>
          <a:p>
            <a:pPr>
              <a:defRPr/>
            </a:pPr>
            <a:r>
              <a:rPr lang="ru-RU" sz="1600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Мастер-класс по скакалке с соревнованиями по прыжкам (спортивный зал)</a:t>
            </a:r>
            <a:endParaRPr lang="ru-RU" sz="1600" i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defRPr/>
            </a:pPr>
            <a:r>
              <a:rPr lang="ru-RU" sz="1600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Шахматы/шашки – сеанс одновременной игры (во время внеурочной деятельности)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600" i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b="1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16 </a:t>
            </a:r>
            <a:r>
              <a:rPr lang="ru-RU" sz="16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 </a:t>
            </a:r>
            <a:r>
              <a:rPr lang="ru-RU" sz="1600" b="1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17 </a:t>
            </a:r>
            <a:r>
              <a:rPr lang="ru-RU" sz="16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марта </a:t>
            </a:r>
            <a:r>
              <a:rPr lang="ru-RU" sz="1600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(среда и четверг)</a:t>
            </a:r>
          </a:p>
          <a:p>
            <a:pPr>
              <a:defRPr/>
            </a:pPr>
            <a:r>
              <a:rPr lang="ru-RU" sz="1600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Мастер-класс </a:t>
            </a:r>
            <a:r>
              <a:rPr lang="ru-RU" sz="1600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 скакалке с соревнованиями по прыжкам через скакалку (спортивный зал).</a:t>
            </a:r>
          </a:p>
          <a:p>
            <a:pPr>
              <a:defRPr/>
            </a:pPr>
            <a:r>
              <a:rPr lang="ru-RU" sz="1600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Турнир по </a:t>
            </a:r>
            <a:r>
              <a:rPr lang="ru-RU" sz="1600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дартсу</a:t>
            </a:r>
            <a:r>
              <a:rPr lang="ru-RU" sz="1600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на уроках физической культуры (спортивный зал).</a:t>
            </a:r>
          </a:p>
          <a:p>
            <a:pPr>
              <a:defRPr/>
            </a:pPr>
            <a:r>
              <a:rPr lang="ru-RU" sz="1600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«ОФП» </a:t>
            </a:r>
            <a:r>
              <a:rPr lang="ru-RU" sz="1600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(тренажерный зал).</a:t>
            </a:r>
          </a:p>
          <a:p>
            <a:pPr>
              <a:defRPr/>
            </a:pPr>
            <a:r>
              <a:rPr lang="ru-RU" sz="1600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Шахматы/шашки – сеанс одновременной игры (во время внеурочной деятельности)</a:t>
            </a:r>
          </a:p>
          <a:p>
            <a:pPr>
              <a:defRPr/>
            </a:pPr>
            <a:r>
              <a:rPr lang="ru-RU" sz="1600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Настольный теннис (спортивный зал)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600" i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b="1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18 </a:t>
            </a:r>
            <a:r>
              <a:rPr lang="ru-RU" sz="16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марта </a:t>
            </a:r>
            <a:r>
              <a:rPr lang="ru-RU" sz="1600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(пятница)</a:t>
            </a:r>
          </a:p>
          <a:p>
            <a:pPr>
              <a:defRPr/>
            </a:pPr>
            <a:r>
              <a:rPr lang="ru-RU" sz="1600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Ориентирование </a:t>
            </a:r>
            <a:r>
              <a:rPr lang="ru-RU" sz="1600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условиях помещения (во время внеурочной деятельности).</a:t>
            </a:r>
          </a:p>
          <a:p>
            <a:pPr>
              <a:defRPr/>
            </a:pPr>
            <a:endParaRPr lang="ru-RU" sz="1600" i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>
              <a:defRPr/>
            </a:pPr>
            <a:endParaRPr lang="ru-RU" sz="12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>
              <a:defRPr/>
            </a:pPr>
            <a:endParaRPr lang="ru-RU" sz="12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235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9413" y="150814"/>
            <a:ext cx="9036050" cy="105092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i="1" dirty="0" smtClean="0">
                <a:latin typeface="+mn-lt"/>
              </a:rPr>
              <a:t/>
            </a:r>
            <a:br>
              <a:rPr lang="ru-RU" i="1" dirty="0" smtClean="0">
                <a:latin typeface="+mn-lt"/>
              </a:rPr>
            </a:br>
            <a:r>
              <a:rPr lang="ru-RU" b="1" i="1" u="sng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«День эстафет для </a:t>
            </a:r>
            <a:r>
              <a:rPr lang="ru-RU" b="1" i="1" u="sng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1-4-х </a:t>
            </a:r>
            <a:r>
              <a:rPr lang="ru-RU" b="1" i="1" u="sng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классов </a:t>
            </a:r>
            <a:r>
              <a:rPr lang="ru-RU" b="1" i="1" u="sng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»</a:t>
            </a:r>
            <a:endParaRPr lang="ru-RU" b="1" i="1" u="sng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656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412876"/>
            <a:ext cx="26892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730626"/>
            <a:ext cx="2233613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1" y="3729038"/>
            <a:ext cx="2233613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1412876"/>
            <a:ext cx="268763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4978400"/>
            <a:ext cx="30734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2360613"/>
            <a:ext cx="30734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25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4" y="2806700"/>
            <a:ext cx="26574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889" y="250825"/>
            <a:ext cx="6337776" cy="20002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i="1" dirty="0"/>
              <a:t/>
            </a:r>
            <a:br>
              <a:rPr lang="ru-RU" sz="4000" i="1" dirty="0"/>
            </a:br>
            <a:r>
              <a:rPr lang="ru-RU" sz="40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«</a:t>
            </a:r>
            <a:r>
              <a:rPr lang="ru-RU" sz="40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ОФП» </a:t>
            </a:r>
            <a:r>
              <a:rPr lang="ru-RU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Упражнения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:</a:t>
            </a:r>
            <a:br>
              <a:rPr lang="ru-RU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1. меткий</a:t>
            </a:r>
            <a:br>
              <a:rPr lang="ru-RU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2. солдат</a:t>
            </a:r>
            <a:br>
              <a:rPr lang="ru-RU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3. Пистолет</a:t>
            </a:r>
            <a:r>
              <a:rPr lang="ru-RU" i="1" dirty="0" smtClean="0">
                <a:latin typeface="+mn-lt"/>
              </a:rPr>
              <a:t/>
            </a:r>
            <a:br>
              <a:rPr lang="ru-RU" i="1" dirty="0" smtClean="0">
                <a:latin typeface="+mn-lt"/>
              </a:rPr>
            </a:br>
            <a:endParaRPr lang="ru-RU" sz="2400" i="1" dirty="0">
              <a:latin typeface="+mn-lt"/>
            </a:endParaRPr>
          </a:p>
        </p:txBody>
      </p:sp>
      <p:pic>
        <p:nvPicPr>
          <p:cNvPr id="6758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3992564"/>
            <a:ext cx="2635250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3" y="1250951"/>
            <a:ext cx="43561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4800600"/>
            <a:ext cx="26431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4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379" y="115889"/>
            <a:ext cx="7362435" cy="105092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Шахматы </a:t>
            </a:r>
            <a:r>
              <a:rPr lang="ru-RU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– </a:t>
            </a:r>
            <a:r>
              <a:rPr lang="ru-RU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сеанс </a:t>
            </a:r>
            <a:r>
              <a:rPr lang="ru-RU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одновременной игры</a:t>
            </a:r>
          </a:p>
        </p:txBody>
      </p:sp>
      <p:pic>
        <p:nvPicPr>
          <p:cNvPr id="68611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05" y="3813045"/>
            <a:ext cx="3597253" cy="269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773" y="259195"/>
            <a:ext cx="230505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38597" y="3814803"/>
            <a:ext cx="3073402" cy="2305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1416" y="1824414"/>
            <a:ext cx="3587972" cy="26909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1787" y="3437785"/>
            <a:ext cx="3924792" cy="220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4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509" y="115889"/>
            <a:ext cx="9292505" cy="105092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i="1" dirty="0" smtClean="0">
                <a:latin typeface="+mn-lt"/>
              </a:rPr>
              <a:t/>
            </a:r>
            <a:br>
              <a:rPr lang="ru-RU" i="1" dirty="0" smtClean="0">
                <a:latin typeface="+mn-lt"/>
              </a:rPr>
            </a:br>
            <a:r>
              <a:rPr lang="ru-RU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Шашки </a:t>
            </a:r>
            <a:r>
              <a:rPr lang="ru-RU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– </a:t>
            </a:r>
            <a:r>
              <a:rPr lang="ru-RU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товарищеский турнир  3 классе</a:t>
            </a:r>
            <a:endParaRPr lang="ru-RU" b="1" i="1" u="sng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69635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650" y="1277938"/>
            <a:ext cx="213360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4365625"/>
            <a:ext cx="3198812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4365625"/>
            <a:ext cx="3217862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277938"/>
            <a:ext cx="2135187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1339850"/>
            <a:ext cx="2087562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45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3363" y="1"/>
            <a:ext cx="9036051" cy="105092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i="1" dirty="0" smtClean="0">
                <a:latin typeface="+mn-lt"/>
              </a:rPr>
              <a:t/>
            </a:r>
            <a:br>
              <a:rPr lang="ru-RU" i="1" dirty="0" smtClean="0">
                <a:latin typeface="+mn-lt"/>
              </a:rPr>
            </a:br>
            <a:r>
              <a:rPr lang="ru-RU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Турнир по </a:t>
            </a:r>
            <a:r>
              <a:rPr lang="ru-RU" b="1" i="1" u="sng" dirty="0" err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дартсу</a:t>
            </a:r>
            <a:r>
              <a:rPr lang="ru-RU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 </a:t>
            </a:r>
          </a:p>
        </p:txBody>
      </p:sp>
      <p:pic>
        <p:nvPicPr>
          <p:cNvPr id="73731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6" y="1282700"/>
            <a:ext cx="1985963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1" y="1282700"/>
            <a:ext cx="1985963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282700"/>
            <a:ext cx="19827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4076700"/>
            <a:ext cx="355600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1282700"/>
            <a:ext cx="19827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4076700"/>
            <a:ext cx="3549650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66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303049" y="1015206"/>
            <a:ext cx="11085387" cy="6985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28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Открытое Первенство среди обучающихся школьных спортивных клубов образовательных учреждений Санкт-Петербурга «Спорт для всех» </a:t>
            </a:r>
            <a:br>
              <a:rPr lang="ru-RU" altLang="ru-RU" sz="28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ru-RU" altLang="ru-RU" sz="28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по </a:t>
            </a:r>
            <a: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Гребле - </a:t>
            </a:r>
            <a:r>
              <a:rPr lang="ru-RU" altLang="ru-RU" sz="2800" b="1" i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индор</a:t>
            </a:r>
            <a: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ru-RU" altLang="ru-RU" sz="28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(на гребных тренажерах) </a:t>
            </a:r>
            <a: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II место </a:t>
            </a:r>
            <a:b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(команда школы-интерната №31)</a:t>
            </a:r>
            <a:endParaRPr lang="ru-RU" altLang="ru-RU" sz="2800" b="1" i="1" u="sng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9875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92" y="5126039"/>
            <a:ext cx="2743200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043" y="5126039"/>
            <a:ext cx="2060575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367" y="5126039"/>
            <a:ext cx="2744788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92" y="2367664"/>
            <a:ext cx="339407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09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>
          <a:xfrm>
            <a:off x="118753" y="258186"/>
            <a:ext cx="11246675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В составе МО </a:t>
            </a:r>
            <a:r>
              <a:rPr lang="ru-RU" altLang="ru-RU" sz="24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учителей технологий</a:t>
            </a:r>
            <a:r>
              <a:rPr lang="ru-RU" altLang="ru-RU" sz="24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, </a:t>
            </a:r>
            <a:r>
              <a:rPr lang="ru-RU" altLang="ru-RU" sz="24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ИЗО </a:t>
            </a:r>
            <a:r>
              <a:rPr lang="ru-RU" altLang="ru-RU" sz="24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и физической культуры:</a:t>
            </a:r>
            <a:r>
              <a:rPr lang="ru-RU" altLang="ru-RU" sz="36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altLang="ru-RU" sz="36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endParaRPr lang="ru-RU" sz="3600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  <p:graphicFrame>
        <p:nvGraphicFramePr>
          <p:cNvPr id="15393" name="Group 3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579151549"/>
              </p:ext>
            </p:extLst>
          </p:nvPr>
        </p:nvGraphicFramePr>
        <p:xfrm>
          <a:off x="230662" y="1125539"/>
          <a:ext cx="8893175" cy="5176835"/>
        </p:xfrm>
        <a:graphic>
          <a:graphicData uri="http://schemas.openxmlformats.org/drawingml/2006/table">
            <a:tbl>
              <a:tblPr/>
              <a:tblGrid>
                <a:gridCol w="6733181"/>
                <a:gridCol w="1079997"/>
                <a:gridCol w="1079997"/>
              </a:tblGrid>
              <a:tr h="7009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Times New Roman" pitchFamily="18" charset="0"/>
                      </a:endParaRPr>
                    </a:p>
                  </a:txBody>
                  <a:tcPr marL="91437" marR="91437" marT="45683" marB="456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начало уч. года</a:t>
                      </a:r>
                    </a:p>
                  </a:txBody>
                  <a:tcPr marL="91437" marR="91437" marT="45683" marB="456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конец уч. года</a:t>
                      </a:r>
                    </a:p>
                  </a:txBody>
                  <a:tcPr marL="91437" marR="91437" marT="45683" marB="456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7009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Почетный знак «Почетный работник общего образования РФ»</a:t>
                      </a:r>
                    </a:p>
                  </a:txBody>
                  <a:tcPr marL="91437" marR="91437" marT="45683" marB="456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2 чел.</a:t>
                      </a:r>
                    </a:p>
                  </a:txBody>
                  <a:tcPr marL="91437" marR="91437" marT="45683" marB="456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2 чел.</a:t>
                      </a:r>
                    </a:p>
                  </a:txBody>
                  <a:tcPr marL="91437" marR="91437" marT="45683" marB="456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961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Почетный знак «Отличник народного просвещения РФ»</a:t>
                      </a:r>
                    </a:p>
                  </a:txBody>
                  <a:tcPr marL="91437" marR="91437" marT="45683" marB="456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1 чел.</a:t>
                      </a:r>
                    </a:p>
                  </a:txBody>
                  <a:tcPr marL="91437" marR="91437" marT="45683" marB="456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1 чел.</a:t>
                      </a:r>
                    </a:p>
                  </a:txBody>
                  <a:tcPr marL="91437" marR="91437" marT="45683" marB="456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961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Медаль «В память 300-летию Санкт-Петербурга»</a:t>
                      </a:r>
                    </a:p>
                  </a:txBody>
                  <a:tcPr marL="91437" marR="91437" marT="45683" marB="456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1 чел.</a:t>
                      </a:r>
                    </a:p>
                  </a:txBody>
                  <a:tcPr marL="91437" marR="91437" marT="45683" marB="456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1 чел.</a:t>
                      </a:r>
                    </a:p>
                  </a:txBody>
                  <a:tcPr marL="91437" marR="91437" marT="45683" marB="456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961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Медаль «Ветеран труда»</a:t>
                      </a:r>
                    </a:p>
                  </a:txBody>
                  <a:tcPr marL="91437" marR="91437" marT="45683" marB="456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1 чел.</a:t>
                      </a:r>
                    </a:p>
                  </a:txBody>
                  <a:tcPr marL="91437" marR="91437" marT="45683" marB="456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1 чел.</a:t>
                      </a:r>
                    </a:p>
                  </a:txBody>
                  <a:tcPr marL="91437" marR="91437" marT="45683" marB="456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7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Среднее специальное образование</a:t>
                      </a:r>
                    </a:p>
                  </a:txBody>
                  <a:tcPr marL="91437" marR="91437" marT="45683" marB="456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2 чел.</a:t>
                      </a:r>
                    </a:p>
                  </a:txBody>
                  <a:tcPr marL="91437" marR="91437" marT="45683" marB="456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2 чел.</a:t>
                      </a:r>
                    </a:p>
                  </a:txBody>
                  <a:tcPr marL="91437" marR="91437" marT="45683" marB="456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9603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Высшее педагогическое образование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(из них высшее дефектологическое)</a:t>
                      </a:r>
                    </a:p>
                  </a:txBody>
                  <a:tcPr marL="91437" marR="91437" marT="45683" marB="456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7 чел.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(1 чел.)</a:t>
                      </a:r>
                    </a:p>
                  </a:txBody>
                  <a:tcPr marL="91437" marR="91437" marT="45683" marB="456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7 чел.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(1 чел.)</a:t>
                      </a:r>
                    </a:p>
                  </a:txBody>
                  <a:tcPr marL="91437" marR="91437" marT="45683" marB="456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961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Педагоги высшей квалификационной категории</a:t>
                      </a:r>
                    </a:p>
                  </a:txBody>
                  <a:tcPr marL="91437" marR="91437" marT="45683" marB="456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6 чел.</a:t>
                      </a:r>
                    </a:p>
                  </a:txBody>
                  <a:tcPr marL="91437" marR="91437" marT="45683" marB="456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7 чел.</a:t>
                      </a:r>
                    </a:p>
                  </a:txBody>
                  <a:tcPr marL="91437" marR="91437" marT="45683" marB="456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961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Педагоги 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 (первой) квалификационной категории</a:t>
                      </a:r>
                    </a:p>
                  </a:txBody>
                  <a:tcPr marL="91437" marR="91437" marT="45683" marB="456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3 чел.</a:t>
                      </a:r>
                    </a:p>
                  </a:txBody>
                  <a:tcPr marL="91437" marR="91437" marT="45683" marB="456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2 чел.</a:t>
                      </a:r>
                    </a:p>
                  </a:txBody>
                  <a:tcPr marL="91437" marR="91437" marT="45683" marB="456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091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Педагоги без категории</a:t>
                      </a:r>
                    </a:p>
                  </a:txBody>
                  <a:tcPr marL="91437" marR="91437" marT="45683" marB="456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91437" marR="91437" marT="45683" marB="456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91437" marR="91437" marT="45683" marB="456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117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25630" y="670297"/>
            <a:ext cx="11459688" cy="12287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Результативность участия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обучающихся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в конкурсных мероприятиях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и соревнованиях </a:t>
            </a:r>
            <a:b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по </a:t>
            </a:r>
            <a:r>
              <a:rPr lang="ru-RU" sz="20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физкультуре и спорту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в 2021-2022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уч.г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.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endParaRPr lang="ru-RU" sz="2000" b="1" i="1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441573"/>
              </p:ext>
            </p:extLst>
          </p:nvPr>
        </p:nvGraphicFramePr>
        <p:xfrm>
          <a:off x="807521" y="2159084"/>
          <a:ext cx="9761517" cy="11454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12319"/>
                <a:gridCol w="2544262"/>
                <a:gridCol w="3304936"/>
              </a:tblGrid>
              <a:tr h="2417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Название мероприятия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Уровень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Результат участия,                                  ФИ участника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63" marR="42363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7540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«Подвижные шахматы», </a:t>
                      </a: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13.05.2022</a:t>
                      </a:r>
                      <a:endParaRPr lang="ru-RU" sz="11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ОУ</a:t>
                      </a:r>
                      <a:endParaRPr lang="ru-RU" sz="11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Из-за невозможности провести районный турнир по шахматам «Дебют» был изменен формат мероприятия на «Подвижные шахматы» в ГБОУ школе-интернате №31</a:t>
                      </a:r>
                      <a:endParaRPr lang="ru-RU" sz="11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2362" y="4172672"/>
            <a:ext cx="2783939" cy="20879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57" y="3890067"/>
            <a:ext cx="3624735" cy="27185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4625" y="4170895"/>
            <a:ext cx="2785969" cy="20894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64" y="3890067"/>
            <a:ext cx="3624738" cy="271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1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План работы методического объединения</a:t>
            </a:r>
            <a:r>
              <a:rPr lang="ru-RU" sz="27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7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 учителей технологий, ИЗО и физической культуры </a:t>
            </a:r>
            <a:r>
              <a:rPr lang="ru-RU" sz="27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7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7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на </a:t>
            </a:r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2022-2023 учебный год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764138755"/>
              </p:ext>
            </p:extLst>
          </p:nvPr>
        </p:nvGraphicFramePr>
        <p:xfrm>
          <a:off x="502722" y="1795648"/>
          <a:ext cx="10972800" cy="4872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776"/>
                <a:gridCol w="3453344"/>
                <a:gridCol w="1562792"/>
                <a:gridCol w="3211880"/>
                <a:gridCol w="1809008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Заседания МО / Мероприятия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Открытые учебные занятия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Внеклассная работа по предметам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педсоветах, семинарах и других мероприятиях различного уровня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589572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Утверждение плана работы МО на 2022-2023 учебный год.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Согласование рабочих программ по предметам, индивидуальных программ, а также программ внеурочной деятельности согласно учебным планам</a:t>
                      </a:r>
                      <a:r>
                        <a:rPr lang="ru-RU" sz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accent2">
                            <a:lumMod val="75000"/>
                          </a:schemeClr>
                        </a:solidFill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accent2">
                            <a:lumMod val="75000"/>
                          </a:schemeClr>
                        </a:solidFill>
                        <a:latin typeface="Constantia" panose="02030602050306030303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Рассмотрение диагностических контрольных работ по предметам.</a:t>
                      </a:r>
                      <a:endParaRPr lang="ru-RU" sz="11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критериев оценки качества для стимулирования учителей.</a:t>
                      </a:r>
                      <a:endParaRPr lang="ru-RU" sz="11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Согласование графика контрольных работ за I четверть.</a:t>
                      </a:r>
                      <a:endParaRPr lang="ru-RU" sz="11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конспекта урока и презентации по технологии, Потоцкая С.А.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Городские соревнования по спортивному ориентированию.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Легкоатлетическое многоборье (городские соревнования для обучающихся с ОВЗ, 2006-2009 г.р.) – сентябрь-октябрь.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Выставка работ учащихся «День учителя» (отв. </a:t>
                      </a:r>
                      <a:r>
                        <a:rPr lang="ru-RU" sz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Круглякова</a:t>
                      </a: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Т.Р.) – </a:t>
                      </a:r>
                      <a:r>
                        <a:rPr lang="ru-RU" sz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26-30.09.22</a:t>
                      </a:r>
                      <a:endParaRPr lang="ru-RU" sz="11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Городские </a:t>
                      </a: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соревнования по спортивному ориентированию среди учащихся с ОВЗ (центр реабилитации).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nstantia" panose="02030602050306030303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39239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558" y="277338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План работы методического объединения</a:t>
            </a:r>
            <a:r>
              <a:rPr lang="ru-RU" sz="27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7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 учителей технологий, ИЗО и физической культуры </a:t>
            </a:r>
            <a:r>
              <a:rPr lang="ru-RU" sz="27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7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7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на </a:t>
            </a:r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2022-2023 учебный год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758604308"/>
              </p:ext>
            </p:extLst>
          </p:nvPr>
        </p:nvGraphicFramePr>
        <p:xfrm>
          <a:off x="518558" y="1201476"/>
          <a:ext cx="10972800" cy="5549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776"/>
                <a:gridCol w="3453344"/>
                <a:gridCol w="1562792"/>
                <a:gridCol w="3306883"/>
                <a:gridCol w="1714005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Заседания МО / Мероприятия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Открытые учебные занятия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Внеклассная работа по предметам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педсоветах, семинарах и других мероприятиях различного уровня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589572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разработки конспекта урока </a:t>
                      </a:r>
                      <a:r>
                        <a:rPr lang="ru-RU" sz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Потоцкой</a:t>
                      </a: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С.А.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Обсуждение участия в районных и городских соревнованиях.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открытого урока Фроловой И.В.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технологии Фроловой И.В. – 14.10.22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Городские соревнования по волейболу среди учащихся с ОВЗ (центр реабилитации).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Первенство по боулингу среди обучающихся с нарушением слуха, 25.10.22.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Выставка работ учащихся «Дары осени» (отв. </a:t>
                      </a:r>
                      <a:r>
                        <a:rPr lang="ru-RU" sz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Круглякова</a:t>
                      </a: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Т.Р.) – 24-28.10.22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Выставка работ учащихся «Золотая осень» (отв. Ульянова Н.В.) – 24-28.10.22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Школьный этап Олимпиады по технологии</a:t>
                      </a:r>
                      <a:r>
                        <a:rPr lang="ru-RU" sz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accent2">
                            <a:lumMod val="75000"/>
                          </a:schemeClr>
                        </a:solidFill>
                        <a:latin typeface="Constantia" panose="02030602050306030303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и итоги I четверти. </a:t>
                      </a:r>
                      <a:endParaRPr lang="ru-RU" sz="11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Обсуждение участия в спортивных мероприятиях.</a:t>
                      </a:r>
                      <a:endParaRPr lang="ru-RU" sz="11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открытых уроков Мирошниченко В.И., Кругляковой Т.Р. и Ульяновой Н.В.</a:t>
                      </a:r>
                      <a:endParaRPr lang="ru-RU" sz="11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ИЗО Кругляковой Т.Р.</a:t>
                      </a:r>
                      <a:endParaRPr lang="ru-RU" sz="11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ИЗО Ульяновой Н.В.</a:t>
                      </a:r>
                      <a:endParaRPr lang="ru-RU" sz="11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технологии, Мирошниченко В.И.</a:t>
                      </a:r>
                      <a:endParaRPr lang="ru-RU" sz="11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Настольный теннис (городские соревнования для обучающихся с ОВЗ, 2006-2009 г.р.).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«Первый старт» (городские соревнования для обучающихся с ОВЗ, 2010-2012 г.р.).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Городские соревнования по плаванию среди учащихся с ОВЗ (центр реабилитации).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Абилимпикс</a:t>
                      </a: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1 этап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Баскетбол (городские соревнования для обучающихся с ОВЗ, 2006-2009 г.р.) – ноябрь-декабрь.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nstantia" panose="02030602050306030303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7940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850" y="250008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План работы методического объединения</a:t>
            </a:r>
            <a:r>
              <a:rPr lang="ru-RU" sz="27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7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 учителей технологий, ИЗО и физической культуры </a:t>
            </a:r>
            <a:r>
              <a:rPr lang="ru-RU" sz="27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7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7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на </a:t>
            </a:r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2022-2023 учебный год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719948586"/>
              </p:ext>
            </p:extLst>
          </p:nvPr>
        </p:nvGraphicFramePr>
        <p:xfrm>
          <a:off x="478972" y="1167377"/>
          <a:ext cx="10972800" cy="5391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776"/>
                <a:gridCol w="3857896"/>
                <a:gridCol w="1520042"/>
                <a:gridCol w="3040083"/>
                <a:gridCol w="1619003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Заседания МО / Мероприятия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Открытые учебные занятия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Внеклассная работа по предметам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педсоветах, семинарах и других мероприятиях различного уровня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47571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Предварительный анализ успеваемости за 2-ю четверть.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Согласование графика контрольных работ за I</a:t>
                      </a:r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четверть. 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Итоги полугодия. 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открытого урока Ничепуренко Т.В. и Шевцовой А.В.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Обсуждение и анализ проведенных мероприятий во 2 четверти.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физкультуры Шевцовой А.В.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физкультуры Ничепуренко Т.В.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Туристская полоса препятствий (отв. Воропаев М.А.)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Выставка работ учащихся «Новый год» (отв. </a:t>
                      </a:r>
                      <a:r>
                        <a:rPr lang="ru-RU" sz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Круглякова</a:t>
                      </a: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Т.Р.) – 19-27.12.22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1 этап Чемпионата «Умения умных» </a:t>
                      </a:r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Kid skills</a:t>
                      </a: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nstantia" panose="02030602050306030303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Мониторинг достижений качества обучения по результатам первого полугодия.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списка учебников и учебных пособий начального общего образования на новый учебный год.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Обсуждение и уточнение плана работы на II полугодие, уточнение и согласование мероприятий, запланированных на январь.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9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Вечер настольных игр (отв. Ничепуренко Т.В.).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Выставка работ (ИЗО), посвященная Дню снятия Блокады (отв. Ульянова Н.В.).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nstantia" panose="02030602050306030303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77295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60465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План работы методического объединения</a:t>
            </a:r>
            <a:r>
              <a:rPr lang="ru-RU" sz="27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7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 учителей технологий, ИЗО и физической культуры </a:t>
            </a:r>
            <a:r>
              <a:rPr lang="ru-RU" sz="27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7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7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на </a:t>
            </a:r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2022-2023 учебный год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910691372"/>
              </p:ext>
            </p:extLst>
          </p:nvPr>
        </p:nvGraphicFramePr>
        <p:xfrm>
          <a:off x="490847" y="1393008"/>
          <a:ext cx="10972800" cy="5253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776"/>
                <a:gridCol w="2610987"/>
                <a:gridCol w="1460665"/>
                <a:gridCol w="4251367"/>
                <a:gridCol w="1714005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Заседания МО / Мероприятия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Открытые учебные занятия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Внеклассная работа по предметам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педсоветах, семинарах и других мероприятиях различного уровня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589572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Согласование графика контрольных работ за I</a:t>
                      </a:r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четверть.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открытого урока Мирошниченко В.И.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Уточнение и согласование мероприятий, запланированных на февраль-март.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Мероприятие, посвященное 23 февраля «А ну-ка парни» (отв. педагоги-организаторы, Воропаев М.А. и </a:t>
                      </a:r>
                      <a:r>
                        <a:rPr lang="ru-RU" sz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Осмоловский</a:t>
                      </a: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П.Ю.).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Пионербол (городские соревнования для обучающихся с ОВЗ, 2010-2012 г.р.).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Отборочный турнир по шашкам.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Сообщение на заседании МО Ульяновой Н.В.</a:t>
                      </a:r>
                      <a:endParaRPr lang="ru-RU" sz="11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Итоги III четверти. </a:t>
                      </a:r>
                      <a:endParaRPr lang="ru-RU" sz="11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Обсуждение и анализ проведенных спортивно-досуговых мероприятий. </a:t>
                      </a:r>
                      <a:endParaRPr lang="ru-RU" sz="11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Спортивно-познавательное мероприятие «Неделя спорта»</a:t>
                      </a: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(«Веселый поединок» состязания между учителями и учащимися старших классов (отв. Шевцова А.В., Зыбина Н.С.); «Веселые старты» для начальной школы (отв. Шевцова А.В., Зыбина Н.С.); соревнования по разным видам спорта, встреча с Олимпийцами и т.п.) (отв. учителя физкультуры, педагоги-организаторы).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Выставка работ (ИЗО), посвященная Международному женскому дню (отв. учителя ИЗО).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7428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60465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План работы методического объединения</a:t>
            </a:r>
            <a:r>
              <a:rPr lang="ru-RU" sz="27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7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 учителей технологий, ИЗО и физической культуры </a:t>
            </a:r>
            <a:r>
              <a:rPr lang="ru-RU" sz="27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7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7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на </a:t>
            </a:r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2022-2023 учебный год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168350109"/>
              </p:ext>
            </p:extLst>
          </p:nvPr>
        </p:nvGraphicFramePr>
        <p:xfrm>
          <a:off x="502722" y="1358924"/>
          <a:ext cx="10972800" cy="5337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776"/>
                <a:gridCol w="2302229"/>
                <a:gridCol w="1448790"/>
                <a:gridCol w="4572000"/>
                <a:gridCol w="1714005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Заседания МО / Мероприятия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Открытые учебные занятия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Внеклассная работа по предметам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педсоветах, семинарах и других мероприятиях различного уровня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589572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3. Открытое первенство по гребле-</a:t>
                      </a:r>
                      <a:r>
                        <a:rPr lang="ru-RU" sz="1200" kern="12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индор</a:t>
                      </a:r>
                      <a:r>
                        <a:rPr lang="ru-RU" sz="12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 среди обучающихся ШСК СПб «Спорт для всех».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4. Открытое первенство по мини-гольфу среди обучающихся ШСК СПб «Спорт для всех».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5. Открытое первенство по точному ориентированию среди обучающихся ШСК СПб «Спорт для всех».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6. Спортивное мероприятие «Мы готовы к ГТО» по итогам учебного года, среди обучающихся ШСК СПб «Спорт для всех».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7. Открытый турнир по шашкам (городские соревнования для обучающихся с ОВЗ, 2010-2012 г.р.).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62008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Уточнение и согласование мероприятий, запланированных на </a:t>
                      </a:r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четверть.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Обсуждение и анализ «Недели спорта».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физкультуры Воропаев М.А. 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физкультуры 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Зыбиной Н.С.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Предметная неделя, «Творческие мастерские» и подготовка к Олимпиаде по технологии для учащихся с ОВЗ (отв. учителя технологии и ИЗО) – 10-14.04.22.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Региональный этап Олимпиады по технологии для учащихся с ОВЗ</a:t>
                      </a:r>
                      <a:r>
                        <a:rPr lang="ru-RU" sz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5352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60465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План работы методического объединения</a:t>
            </a:r>
            <a:r>
              <a:rPr lang="ru-RU" sz="27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7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 учителей технологий, ИЗО и физической культуры </a:t>
            </a:r>
            <a:r>
              <a:rPr lang="ru-RU" sz="27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7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700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на </a:t>
            </a:r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2022-2023 учебный год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421074433"/>
              </p:ext>
            </p:extLst>
          </p:nvPr>
        </p:nvGraphicFramePr>
        <p:xfrm>
          <a:off x="455221" y="1394549"/>
          <a:ext cx="10972800" cy="529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776"/>
                <a:gridCol w="3228504"/>
                <a:gridCol w="1496291"/>
                <a:gridCol w="3598224"/>
                <a:gridCol w="1714005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Заседания МО / Мероприятия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Открытые учебные занятия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Внеклассная работа по предметам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i="1" dirty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педсоветах, семинарах и других мероприятиях различного уровня</a:t>
                      </a:r>
                      <a:endParaRPr lang="ru-RU" sz="1400" i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589572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3. Выставка работ по ИЗО, посвященная Дню Победы (отв. Ульянова Н.В.).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4. </a:t>
                      </a:r>
                      <a:r>
                        <a:rPr lang="ru-RU" sz="1200" kern="12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Трейл</a:t>
                      </a:r>
                      <a:r>
                        <a:rPr lang="ru-RU" sz="12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-О (городские соревнования для обучающихся с ОВЗ, 2006-2009 г.р.) – апрель-май.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5. </a:t>
                      </a:r>
                      <a:r>
                        <a:rPr lang="ru-RU" sz="1200" kern="12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Абилимпикс</a:t>
                      </a:r>
                      <a:r>
                        <a:rPr lang="ru-RU" sz="12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.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62008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Итоги работы МО.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предметной недели.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открытых уроков Воропаева М.А., Зыбиной Н.С. и Ничепуренко Т.В.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спортивных соревнований.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к педсовету «Анализ методической работы за 2022-23 учебный год»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Обсуждение и предварительное планирование работы МО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– 2024 уч. год.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Районный турнир по шахматам среди коррекционных школ «Дебют».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Легкоатлетическая эстафета (городские соревнования для обучающихся с ОВЗ, 2010-2012 г.р.).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Педсовет – Шевцова А.В. (отчет о работе МО).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44663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8747" y="768157"/>
            <a:ext cx="2351316" cy="1143000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спасибо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/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8859" y="1612527"/>
            <a:ext cx="5587671" cy="41907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31" y="1983178"/>
            <a:ext cx="6024748" cy="451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78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>
          <a:xfrm>
            <a:off x="397288" y="285874"/>
            <a:ext cx="8229600" cy="1143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Аттестация педагогов </a:t>
            </a:r>
            <a:br>
              <a:rPr lang="ru-RU" sz="2800" b="1" i="1" u="sng" dirty="0" smtClean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</a:br>
            <a:r>
              <a:rPr lang="ru-RU" sz="28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в 2021-2022 учебном году</a:t>
            </a:r>
            <a:endParaRPr lang="ru-RU" sz="2800" u="sng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  <p:graphicFrame>
        <p:nvGraphicFramePr>
          <p:cNvPr id="15393" name="Group 3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63432603"/>
              </p:ext>
            </p:extLst>
          </p:nvPr>
        </p:nvGraphicFramePr>
        <p:xfrm>
          <a:off x="646298" y="1760599"/>
          <a:ext cx="8893176" cy="1768475"/>
        </p:xfrm>
        <a:graphic>
          <a:graphicData uri="http://schemas.openxmlformats.org/drawingml/2006/table">
            <a:tbl>
              <a:tblPr/>
              <a:tblGrid>
                <a:gridCol w="2375818"/>
                <a:gridCol w="3960886"/>
                <a:gridCol w="1278236"/>
                <a:gridCol w="1278236"/>
              </a:tblGrid>
              <a:tr h="10062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ФИО</a:t>
                      </a:r>
                    </a:p>
                  </a:txBody>
                  <a:tcPr marL="91437" marR="91437"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lang="ru-RU" altLang="ru-RU" sz="2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nstantia" panose="02030602050306030303" pitchFamily="18" charset="0"/>
                        </a:rPr>
                        <a:t>Распоряжение КО 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Times New Roman" pitchFamily="18" charset="0"/>
                      </a:endParaRPr>
                    </a:p>
                  </a:txBody>
                  <a:tcPr marL="91437" marR="91437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начало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уч. года</a:t>
                      </a:r>
                    </a:p>
                  </a:txBody>
                  <a:tcPr marL="91437" marR="91437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конец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уч. года</a:t>
                      </a:r>
                    </a:p>
                  </a:txBody>
                  <a:tcPr marL="91437" marR="91437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7622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Зыбина Н.С.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  <a:defRPr/>
                      </a:pPr>
                      <a:endParaRPr kumimoji="0" 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Times New Roman" pitchFamily="18" charset="0"/>
                      </a:endParaRPr>
                    </a:p>
                  </a:txBody>
                  <a:tcPr marL="91437" marR="91437"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Распоряжение КО №175-р от 01.02.2022.</a:t>
                      </a:r>
                    </a:p>
                  </a:txBody>
                  <a:tcPr marL="91437" marR="91437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ru-RU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 КК</a:t>
                      </a:r>
                    </a:p>
                  </a:txBody>
                  <a:tcPr marL="91437" marR="91437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itchFamily="18" charset="0"/>
                        </a:rPr>
                        <a:t>ВКК</a:t>
                      </a:r>
                    </a:p>
                  </a:txBody>
                  <a:tcPr marL="91437" marR="91437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631951" y="3860800"/>
            <a:ext cx="3940175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defRPr/>
            </a:pPr>
            <a:r>
              <a:rPr lang="ru-RU" altLang="ru-RU" sz="2400" b="1" i="1" dirty="0">
                <a:solidFill>
                  <a:srgbClr val="002060"/>
                </a:solidFill>
                <a:latin typeface="Constantia"/>
                <a:cs typeface="Arial" panose="020B0604020202020204" pitchFamily="34" charset="0"/>
              </a:rPr>
              <a:t> </a:t>
            </a:r>
            <a:r>
              <a:rPr lang="ru-RU" altLang="ru-RU" sz="2000" b="1" i="1" u="sng" dirty="0">
                <a:solidFill>
                  <a:prstClr val="white"/>
                </a:solidFill>
                <a:latin typeface="Constantia"/>
                <a:cs typeface="Arial" panose="020B0604020202020204" pitchFamily="34" charset="0"/>
              </a:rPr>
              <a:t>Итого:</a:t>
            </a:r>
            <a:endParaRPr lang="ru-RU" altLang="ru-RU" sz="2400" b="1" i="1" u="sng" dirty="0">
              <a:solidFill>
                <a:prstClr val="white"/>
              </a:solidFill>
              <a:latin typeface="Constantia"/>
              <a:cs typeface="Arial" panose="020B0604020202020204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defRPr/>
            </a:pPr>
            <a:r>
              <a:rPr lang="ru-RU" altLang="ru-RU" sz="2000" i="1" dirty="0">
                <a:solidFill>
                  <a:prstClr val="white"/>
                </a:solidFill>
                <a:latin typeface="Constantia"/>
                <a:cs typeface="Arial" panose="020B0604020202020204" pitchFamily="34" charset="0"/>
              </a:rPr>
              <a:t>• </a:t>
            </a:r>
            <a:r>
              <a:rPr lang="ru-RU" altLang="ru-RU" sz="2000" b="1" i="1" dirty="0">
                <a:solidFill>
                  <a:prstClr val="white"/>
                </a:solidFill>
                <a:latin typeface="Constantia"/>
                <a:cs typeface="Arial" panose="020B0604020202020204" pitchFamily="34" charset="0"/>
              </a:rPr>
              <a:t>ВКК</a:t>
            </a:r>
            <a:r>
              <a:rPr lang="ru-RU" altLang="ru-RU" sz="2000" i="1" dirty="0">
                <a:solidFill>
                  <a:prstClr val="white"/>
                </a:solidFill>
                <a:latin typeface="Constantia"/>
                <a:cs typeface="Arial" panose="020B0604020202020204" pitchFamily="34" charset="0"/>
              </a:rPr>
              <a:t> – 7 педагогов;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defRPr/>
            </a:pPr>
            <a:r>
              <a:rPr lang="ru-RU" altLang="ru-RU" sz="2000" i="1" dirty="0">
                <a:solidFill>
                  <a:prstClr val="white"/>
                </a:solidFill>
                <a:latin typeface="Constantia"/>
                <a:cs typeface="Arial" panose="020B0604020202020204" pitchFamily="34" charset="0"/>
              </a:rPr>
              <a:t>• </a:t>
            </a:r>
            <a:r>
              <a:rPr lang="ru-RU" altLang="ru-RU" sz="2000" b="1" i="1" dirty="0">
                <a:solidFill>
                  <a:prstClr val="white"/>
                </a:solidFill>
                <a:latin typeface="Constantia"/>
                <a:cs typeface="Arial" panose="020B0604020202020204" pitchFamily="34" charset="0"/>
              </a:rPr>
              <a:t>I КК </a:t>
            </a:r>
            <a:r>
              <a:rPr lang="ru-RU" altLang="ru-RU" sz="2000" i="1" dirty="0">
                <a:solidFill>
                  <a:prstClr val="white"/>
                </a:solidFill>
                <a:latin typeface="Constantia"/>
                <a:cs typeface="Arial" panose="020B0604020202020204" pitchFamily="34" charset="0"/>
              </a:rPr>
              <a:t>– 2 педагога;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defRPr/>
            </a:pPr>
            <a:r>
              <a:rPr lang="ru-RU" altLang="ru-RU" sz="2000" i="1" dirty="0">
                <a:solidFill>
                  <a:prstClr val="white"/>
                </a:solidFill>
                <a:latin typeface="Constantia"/>
                <a:cs typeface="Arial" panose="020B0604020202020204" pitchFamily="34" charset="0"/>
              </a:rPr>
              <a:t>• </a:t>
            </a:r>
            <a:r>
              <a:rPr lang="ru-RU" altLang="ru-RU" sz="2000" b="1" i="1" dirty="0">
                <a:solidFill>
                  <a:prstClr val="white"/>
                </a:solidFill>
                <a:latin typeface="Constantia"/>
                <a:cs typeface="Arial" panose="020B0604020202020204" pitchFamily="34" charset="0"/>
              </a:rPr>
              <a:t>Без категории </a:t>
            </a:r>
            <a:r>
              <a:rPr lang="ru-RU" altLang="ru-RU" sz="2000" i="1" dirty="0">
                <a:solidFill>
                  <a:prstClr val="white"/>
                </a:solidFill>
                <a:latin typeface="Constantia"/>
                <a:cs typeface="Arial" panose="020B0604020202020204" pitchFamily="34" charset="0"/>
              </a:rPr>
              <a:t>– нет.</a:t>
            </a:r>
          </a:p>
        </p:txBody>
      </p:sp>
    </p:spTree>
    <p:extLst>
      <p:ext uri="{BB962C8B-B14F-4D97-AF65-F5344CB8AC3E}">
        <p14:creationId xmlns:p14="http://schemas.microsoft.com/office/powerpoint/2010/main" val="298364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816532" y="-171450"/>
            <a:ext cx="8229600" cy="98107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/>
              <a:t> </a:t>
            </a:r>
            <a:r>
              <a:rPr lang="ru-RU" sz="28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Обучение по направлению ФГОС</a:t>
            </a:r>
          </a:p>
        </p:txBody>
      </p:sp>
      <p:graphicFrame>
        <p:nvGraphicFramePr>
          <p:cNvPr id="25639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362742"/>
              </p:ext>
            </p:extLst>
          </p:nvPr>
        </p:nvGraphicFramePr>
        <p:xfrm>
          <a:off x="514082" y="809625"/>
          <a:ext cx="9188059" cy="5579816"/>
        </p:xfrm>
        <a:graphic>
          <a:graphicData uri="http://schemas.openxmlformats.org/drawingml/2006/table">
            <a:tbl>
              <a:tblPr/>
              <a:tblGrid>
                <a:gridCol w="449605"/>
                <a:gridCol w="1792248"/>
                <a:gridCol w="2315402"/>
                <a:gridCol w="2315402"/>
                <a:gridCol w="2315402"/>
              </a:tblGrid>
              <a:tr h="7317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L="91456" marR="91456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ФИО</a:t>
                      </a:r>
                    </a:p>
                  </a:txBody>
                  <a:tcPr marL="91456" marR="91456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ФГОС ООО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2" marR="6859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ФГОС НОО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2" marR="6859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ФГОС НОО ОВЗ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2" marR="6859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347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1456" marR="91456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Шевцова Анастасия Владимировна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2" marR="6859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«Реализация требований обновленных ФГОС НОО, ФГОС ООО в работе учителя», 2022.</a:t>
                      </a:r>
                    </a:p>
                  </a:txBody>
                  <a:tcPr marL="68592" marR="6859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 Курсы ПК «Методика преподавания курса «Шахматы в общеобразовательных организациях в рамках  ФГОС НОО»», ООО </a:t>
                      </a:r>
                      <a:r>
                        <a:rPr kumimoji="0" lang="ru-RU" altLang="ru-RU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Инфоурок</a:t>
                      </a: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, 36 часов, 2019 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«Реализация требований обновленных ФГОС НОО, ФГОС ООО в работе учителя», 2022.</a:t>
                      </a:r>
                    </a:p>
                  </a:txBody>
                  <a:tcPr marL="68592" marR="6859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400" b="0" i="1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92" marR="6859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5006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2 </a:t>
                      </a:r>
                    </a:p>
                  </a:txBody>
                  <a:tcPr marL="91456" marR="91456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Зыбина Надежда Сергеевна</a:t>
                      </a:r>
                    </a:p>
                  </a:txBody>
                  <a:tcPr marL="91456" marR="91456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«Педагогическая деятельность по физической культуре в средней школе в условиях реализации ФГОС ООО» (108 часов), ООО </a:t>
                      </a:r>
                      <a:r>
                        <a:rPr kumimoji="0" lang="ru-RU" altLang="ru-RU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Инфоурок</a:t>
                      </a: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, 13.05.20 – 10.06.20.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«Реализация требований обновленных ФГОС НОО, ФГОС ООО в работе учителя», 2022.</a:t>
                      </a:r>
                    </a:p>
                  </a:txBody>
                  <a:tcPr marL="91456" marR="91456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«Психолого-педагогические аспекты развития мотивации учебной деятельности на уроках по физической культуре у младших школьников в рамках реализации ФГОС НОО», ООО </a:t>
                      </a:r>
                      <a:r>
                        <a:rPr kumimoji="0" lang="ru-RU" altLang="ru-RU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Инфоурок</a:t>
                      </a: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, 04.06.20 – 02.07.20.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«Реализация требований обновленных ФГОС НОО, ФГОС ООО в работе учителя», 2022.</a:t>
                      </a:r>
                    </a:p>
                  </a:txBody>
                  <a:tcPr marL="91456" marR="91456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L="91456" marR="91456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109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743445" y="0"/>
            <a:ext cx="8229600" cy="98107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/>
              <a:t> </a:t>
            </a:r>
            <a:r>
              <a:rPr lang="ru-RU" sz="2800" b="1" i="1" u="sng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Обучение по направлению ФГОС</a:t>
            </a:r>
          </a:p>
        </p:txBody>
      </p:sp>
      <p:graphicFrame>
        <p:nvGraphicFramePr>
          <p:cNvPr id="25639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130123"/>
              </p:ext>
            </p:extLst>
          </p:nvPr>
        </p:nvGraphicFramePr>
        <p:xfrm>
          <a:off x="634609" y="909822"/>
          <a:ext cx="8856663" cy="5554664"/>
        </p:xfrm>
        <a:graphic>
          <a:graphicData uri="http://schemas.openxmlformats.org/drawingml/2006/table">
            <a:tbl>
              <a:tblPr/>
              <a:tblGrid>
                <a:gridCol w="431602"/>
                <a:gridCol w="1800646"/>
                <a:gridCol w="2303810"/>
                <a:gridCol w="2088232"/>
                <a:gridCol w="2232373"/>
              </a:tblGrid>
              <a:tr h="7236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ФИО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ФГОС ООО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ФГОС НОО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ФГОС НОО ОВЗ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0987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Круглякова</a:t>
                      </a:r>
                      <a:endParaRPr kumimoji="0" lang="ru-RU" alt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Татьяна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Романовна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«Реализация требований обновленных ФГОС НОО, ФГОС ООО в работе учителя», 2022.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 «Реализация требований обновленных ФГОС НОО, ФГОС ООО в работе учителя», 2022.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1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Воропаев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Михаил Александрович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«Реализация требований обновленных ФГОС НОО, ФГОС ООО в работе учителя», 2022.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«Реализация требований обновленных ФГОС НОО, ФГОС ООО в работе учителя», 2022.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0804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Мирошниченко Валерий Иванович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«Реализация требований обновленных ФГОС НОО, ФГОС ООО в работе учителя», 2022.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«Реализация требований обновленных ФГОС НОО, ФГОС ООО в работе учителя», 2022.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4631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Ничепуренко Татьяна Владимировна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Педагогическая деятельность по физической культуре в средней и старшей школе в условиях реализации ФГОС, ООО «</a:t>
                      </a:r>
                      <a:r>
                        <a:rPr kumimoji="0" lang="ru-RU" altLang="ru-RU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Инфоурок</a:t>
                      </a: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», 144 ч., 18.04.22- 18.05.22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027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5474</Words>
  <Application>Microsoft Office PowerPoint</Application>
  <PresentationFormat>Широкоэкранный</PresentationFormat>
  <Paragraphs>1059</Paragraphs>
  <Slides>67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67</vt:i4>
      </vt:variant>
    </vt:vector>
  </HeadingPairs>
  <TitlesOfParts>
    <vt:vector size="83" baseType="lpstr">
      <vt:lpstr>Arial</vt:lpstr>
      <vt:lpstr>Book Antiqua</vt:lpstr>
      <vt:lpstr>Bookman Old Style</vt:lpstr>
      <vt:lpstr>Calibri</vt:lpstr>
      <vt:lpstr>Calibri Light</vt:lpstr>
      <vt:lpstr>Century Gothic</vt:lpstr>
      <vt:lpstr>Constantia</vt:lpstr>
      <vt:lpstr>Sakkal Majalla</vt:lpstr>
      <vt:lpstr>Symbol</vt:lpstr>
      <vt:lpstr>Times New Roman</vt:lpstr>
      <vt:lpstr>Verdana</vt:lpstr>
      <vt:lpstr>Wingdings</vt:lpstr>
      <vt:lpstr>Wingdings 2</vt:lpstr>
      <vt:lpstr>Wingdings 3</vt:lpstr>
      <vt:lpstr>Тема Office</vt:lpstr>
      <vt:lpstr>Сектор</vt:lpstr>
      <vt:lpstr>ГБОУ школа-интернат №31 Невского района  Санкт-Петербурга </vt:lpstr>
      <vt:lpstr> Тема ОУ:   Комплексный подход к формированию личности обучающихся с нарушением слуха и речи на основе коррекционно-развивающих принципов в условиях реализации ФГОС</vt:lpstr>
      <vt:lpstr> Задачи  МО учителей технологии, ИЗО и физической культуры:</vt:lpstr>
      <vt:lpstr> Состав МО учителей технологий, ИЗО и физической культуры  на 2021-2022 учебный год</vt:lpstr>
      <vt:lpstr>Состав МО учителей технологий, ИЗО и физической культуры:</vt:lpstr>
      <vt:lpstr>В составе МО учителей технологий, ИЗО и физической культуры: </vt:lpstr>
      <vt:lpstr>Аттестация педагогов  в 2021-2022 учебном году</vt:lpstr>
      <vt:lpstr> Обучение по направлению ФГОС</vt:lpstr>
      <vt:lpstr> Обучение по направлению ФГОС</vt:lpstr>
      <vt:lpstr> Обучение по направлению ФГОС</vt:lpstr>
      <vt:lpstr> Обучение по направлению ФГОС</vt:lpstr>
      <vt:lpstr> Повышение квалификации  в 2021-2022 уч. году</vt:lpstr>
      <vt:lpstr> Повышение квалификации  в 2021-2022 уч. году</vt:lpstr>
      <vt:lpstr> Выполнение плана работы  МО</vt:lpstr>
      <vt:lpstr> Открытые уроки</vt:lpstr>
      <vt:lpstr> Участие педагогов в мероприятиях различного уровня (семинары, конференции, вебинары, круглые столы) в 2021-2022 уч. году</vt:lpstr>
      <vt:lpstr> Участие педагогов в мероприятиях различного уровня (семинары, конференции, вебинары, круглые столы) в 2021-2022 уч. году</vt:lpstr>
      <vt:lpstr> Участие педагогов в мероприятиях различного уровня (семинары, конференции, вебинары, круглые столы) в 2021-2022 уч. году</vt:lpstr>
      <vt:lpstr>Презентация PowerPoint</vt:lpstr>
      <vt:lpstr> Участие педагогов в мероприятиях различного уровня (семинары, конференции, вебинары, круглые столы) в 2021-2022 уч. году</vt:lpstr>
      <vt:lpstr> Публикация позитивного опыта деятельности образовательного учреждения в СМИ (в т.ч. Электронных) в 2021-2022 уч. году</vt:lpstr>
      <vt:lpstr> Публикация позитивного опыта деятельности образовательного учреждения в СМИ (в т.ч. Электронных) в 2021-2022 уч. году</vt:lpstr>
      <vt:lpstr> Публикация позитивного опыта деятельности образовательного учреждения в СМИ (в т.ч. Электронных) в 2021-2022 уч. году</vt:lpstr>
      <vt:lpstr> Публикация позитивного опыта деятельности образовательного учреждения в СМИ (в т.ч. Электронных) в 2021-2022 уч. году</vt:lpstr>
      <vt:lpstr> Результативность участия педагогов в конкурсных мероприятиях различного уровня в 2021-2022 уч. году</vt:lpstr>
      <vt:lpstr> Результативность участия педагогов в конкурсных мероприятиях различного уровня в 2021-2022 уч. году</vt:lpstr>
      <vt:lpstr> Результативность участия педагогов в конкурсных мероприятиях  и соревнованиях различного уровня в 2021-2022 уч. году</vt:lpstr>
      <vt:lpstr> Результативность участия педагогов в конкурсных мероприятиях различного уровня в 2021-2022 уч.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Внеклассная работа  по предметам  2021-2022 уч. года </vt:lpstr>
      <vt:lpstr>Результативность участия обучающихся в конкурсных мероприятиях  по изобразительному искусству (учитель круглякова Т.Р.) в 2021-2022 уч.г. </vt:lpstr>
      <vt:lpstr>15 апреля в нашей школе прошёл финал чемпионата «Умения Юных. Kid skills»</vt:lpstr>
      <vt:lpstr>Фотовыставка работ по ИЗО  (учитель Круглякова Т.Р.)</vt:lpstr>
      <vt:lpstr>Выставка, посвященная дню театра Макет сцены балетв «Шурале»  (учитель Круглякова Т.Р.)</vt:lpstr>
      <vt:lpstr>Выставка, посвященная дню города и 350-летию петра I (подготовили Круглякова Т.Р., миловидова А.А, Воропаева И.Ю.)</vt:lpstr>
      <vt:lpstr>Предметная Неделя «Творческие мастерские», 29-29 апреля 2022 г. в формате игровых уроков, проводили учителя физкультуры </vt:lpstr>
      <vt:lpstr>Предметная Неделя «Творческие мастерские», 29-29 апреля 2022 г. в формате игровых уроков, проводили учителя физкультуры </vt:lpstr>
      <vt:lpstr>Предметная Неделя «Творческие мастерские», 29-29 апреля 2022 г. в формате игровых уроков, проводили учителя физкультуры </vt:lpstr>
      <vt:lpstr>Результативность участия обучающихся в конкурсных мероприятиях и соревнованиях  по физкультуре и спорту в 2021-2022 уч.г. </vt:lpstr>
      <vt:lpstr>Результативность участия обучающихся в конкурсных мероприятиях и соревнованиях  по физкультуре и спорту в 2021-2022 уч.г. </vt:lpstr>
      <vt:lpstr>Результативность участия обучающихся в конкурсных мероприятиях и соревнованиях  по физкультуре и спорту в 2021-2022 уч.г. </vt:lpstr>
      <vt:lpstr>Результативность участия обучающихся в конкурсных мероприятиях и соревнованиях  по физкультуре и спорту в 2021-2022 уч.г. </vt:lpstr>
      <vt:lpstr>Результативность участия обучающихся в конкурсных мероприятиях и соревнованиях  по физкультуре и спорту в 2021-2022 уч.г. </vt:lpstr>
      <vt:lpstr>Результативность участия обучающихся в конкурсных мероприятиях и соревнованиях  по физкультуре и спорту в 2021-2022 уч.г. </vt:lpstr>
      <vt:lpstr>«Туристическая  полоса препятствий» для учащихся начальной школы, 21 декабря 2021 г., мероприятие подготовил и провел:  Воропаев М.А.</vt:lpstr>
      <vt:lpstr>«Вечер настольных игр», 17.01.2021г., мероприятие провела:  Ничепуренко Т.В.</vt:lpstr>
      <vt:lpstr>Выставка, посвященная  Дню снятия Блокады Ленинграда,  неделя с 24 по 28 января 2022 г.),  подготовила Ульянова Н.В.</vt:lpstr>
      <vt:lpstr>Спортивно-познавательное мероприятие «Неделя спорта», 14-18 марта 2022 г. в формате игровых уроков, проводили учителя физкультуры </vt:lpstr>
      <vt:lpstr> «День эстафет для 1-4-х классов »</vt:lpstr>
      <vt:lpstr> «ОФП» Упражнения: 1. меткий 2. солдат 3. Пистолет </vt:lpstr>
      <vt:lpstr> Шахматы –  сеанс одновременной игры</vt:lpstr>
      <vt:lpstr> Шашки –  товарищеский турнир  3 классе</vt:lpstr>
      <vt:lpstr> Турнир по дартсу </vt:lpstr>
      <vt:lpstr>Открытое Первенство среди обучающихся школьных спортивных клубов образовательных учреждений Санкт-Петербурга «Спорт для всех»  по Гребле - индор (на гребных тренажерах) II место  (команда школы-интерната №31)</vt:lpstr>
      <vt:lpstr>Результативность участия обучающихся в конкурсных мероприятиях и соревнованиях  по физкультуре и спорту в 2021-2022 уч.г. </vt:lpstr>
      <vt:lpstr>План работы методического объединения  учителей технологий, ИЗО и физической культуры  на 2022-2023 учебный год </vt:lpstr>
      <vt:lpstr>План работы методического объединения  учителей технологий, ИЗО и физической культуры  на 2022-2023 учебный год </vt:lpstr>
      <vt:lpstr>План работы методического объединения  учителей технологий, ИЗО и физической культуры  на 2022-2023 учебный год </vt:lpstr>
      <vt:lpstr>План работы методического объединения  учителей технологий, ИЗО и физической культуры  на 2022-2023 учебный год </vt:lpstr>
      <vt:lpstr>План работы методического объединения  учителей технологий, ИЗО и физической культуры  на 2022-2023 учебный год </vt:lpstr>
      <vt:lpstr>План работы методического объединения  учителей технологий, ИЗО и физической культуры  на 2022-2023 учебный год </vt:lpstr>
      <vt:lpstr>спасибо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ГБОУ школа-интернат №31 Невского района  Санкт-Петербурга </dc:title>
  <dc:creator>Учитель</dc:creator>
  <cp:lastModifiedBy>Учитель</cp:lastModifiedBy>
  <cp:revision>9</cp:revision>
  <dcterms:created xsi:type="dcterms:W3CDTF">2022-06-09T05:44:55Z</dcterms:created>
  <dcterms:modified xsi:type="dcterms:W3CDTF">2022-09-13T15:23:49Z</dcterms:modified>
</cp:coreProperties>
</file>