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70" r:id="rId7"/>
    <p:sldId id="271" r:id="rId8"/>
    <p:sldId id="296" r:id="rId9"/>
    <p:sldId id="291" r:id="rId10"/>
    <p:sldId id="293" r:id="rId11"/>
    <p:sldId id="294" r:id="rId12"/>
    <p:sldId id="274" r:id="rId13"/>
    <p:sldId id="295" r:id="rId14"/>
    <p:sldId id="275" r:id="rId15"/>
    <p:sldId id="297" r:id="rId16"/>
    <p:sldId id="276" r:id="rId17"/>
    <p:sldId id="298" r:id="rId18"/>
    <p:sldId id="277" r:id="rId19"/>
    <p:sldId id="299" r:id="rId20"/>
    <p:sldId id="278" r:id="rId21"/>
    <p:sldId id="280" r:id="rId22"/>
    <p:sldId id="300" r:id="rId23"/>
    <p:sldId id="301" r:id="rId24"/>
    <p:sldId id="302" r:id="rId25"/>
    <p:sldId id="303" r:id="rId26"/>
    <p:sldId id="304" r:id="rId27"/>
    <p:sldId id="30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E95B3-030E-42AA-BF47-91AB77BB0421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40700-6EEB-4E98-9B66-E9AA27162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3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01A89-0B88-447C-8490-698481FF47D9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1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512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b="1" i="1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№31 школа-интернат Невского района Санкт-Петербурга</a:t>
            </a:r>
            <a:br>
              <a:rPr lang="ru-RU" sz="2200" b="1" i="1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kern="0" dirty="0">
                <a:solidFill>
                  <a:srgbClr val="2A3701"/>
                </a:solidFill>
                <a:latin typeface="Tunga" pitchFamily="2"/>
              </a:rPr>
              <a:t/>
            </a:r>
            <a:br>
              <a:rPr lang="ru-RU" sz="8000" b="1" i="1" kern="0" dirty="0">
                <a:solidFill>
                  <a:srgbClr val="2A3701"/>
                </a:solidFill>
                <a:latin typeface="Tunga" pitchFamily="2"/>
              </a:rPr>
            </a:br>
            <a:r>
              <a:rPr lang="ru-RU" sz="3600" b="1" i="1" kern="0" dirty="0">
                <a:solidFill>
                  <a:srgbClr val="2A3701"/>
                </a:solidFill>
                <a:latin typeface="Times New Roman" pitchFamily="18" charset="0"/>
                <a:cs typeface="Times New Roman" pitchFamily="18" charset="0"/>
              </a:rPr>
              <a:t>Методическое объединение</a:t>
            </a:r>
            <a:br>
              <a:rPr lang="ru-RU" sz="3600" b="1" i="1" kern="0" dirty="0">
                <a:solidFill>
                  <a:srgbClr val="2A37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kern="0" dirty="0">
                <a:solidFill>
                  <a:srgbClr val="2A3701"/>
                </a:solidFill>
                <a:latin typeface="Times New Roman" pitchFamily="18" charset="0"/>
                <a:cs typeface="Times New Roman" pitchFamily="18" charset="0"/>
              </a:rPr>
              <a:t>учителей     словесности </a:t>
            </a:r>
            <a:br>
              <a:rPr lang="ru-RU" sz="3600" b="1" i="1" kern="0" dirty="0">
                <a:solidFill>
                  <a:srgbClr val="2A37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kern="0" dirty="0">
                <a:solidFill>
                  <a:srgbClr val="2A370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z="3600" b="1" i="1" kern="0" dirty="0">
                <a:solidFill>
                  <a:srgbClr val="2A370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kern="0" dirty="0">
                <a:solidFill>
                  <a:srgbClr val="2A3701"/>
                </a:solidFill>
                <a:latin typeface="Times New Roman" pitchFamily="18" charset="0"/>
                <a:cs typeface="Times New Roman" pitchFamily="18" charset="0"/>
              </a:rPr>
              <a:t>обществознания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516FF4E-8A49-46D0-A45A-E32DCB306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692472"/>
            <a:ext cx="3237257" cy="213988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638712"/>
            <a:ext cx="6400800" cy="10265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Внеклассные мероприятия:</a:t>
            </a:r>
            <a:br>
              <a:rPr lang="ru-RU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086217"/>
            <a:ext cx="2528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родного языка (6а,7а,9-2а классы)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\\wdmycloud1\MO_slovestnost\МО словесности\МО 21-22\Шаркова О.М\День родного языка\WhatsApp Image 2022-02-21 at 14.30.04 (2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1910426" cy="14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\\wdmycloud1\MO_slovestnost\МО словесности\МО 21-22\Седельникова\День родного языка\photo_2022-05-25_09-21-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1831142" cy="138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79512" y="29969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 английский вместе с нами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(5-8 классы)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Татьяна Круглякова\Downloads\image-27-05-22-11-11-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1873546" cy="140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Татьяна Круглякова\Downloads\image-27-05-22-11-11-2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1926708" cy="144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Татьяна Круглякова\Downloads\image-27-05-22-11-11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1852280" cy="1403498"/>
          </a:xfrm>
          <a:prstGeom prst="rect">
            <a:avLst/>
          </a:prstGeom>
          <a:noFill/>
          <a:ln>
            <a:noFill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79512" y="5046657"/>
            <a:ext cx="67265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Петровский урок                                                                                                        Викторина по литературе ( 6а класс)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\\wdmycloud1\MO_slovestnost\МО словесности\МО 21-22\Зарецкая Е.Н\ДОСТИЖЕНИЯ 21-22\мероприятия 21-22 фото\IMG_426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373216"/>
            <a:ext cx="173528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\\wdmycloud1\MO_slovestnost\МО словесности\МО 21-22\Яшкута М.Ю\Внеклассное занятие. 21 февраля День родного языка\9vuUmGzrxtPNoIFdCK3S45H-EFz0sa_NjUG8O4RTR2Kz1nFJQhlxIoKyOgGQ6eb0JGFrgaIGLnm7ikRpreFY8U0j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1484784"/>
            <a:ext cx="1823187" cy="1367390"/>
          </a:xfrm>
          <a:prstGeom prst="rect">
            <a:avLst/>
          </a:prstGeom>
          <a:noFill/>
        </p:spPr>
      </p:pic>
      <p:pic>
        <p:nvPicPr>
          <p:cNvPr id="18435" name="Picture 3" descr="\\wdmycloud1\MO_slovestnost\МО словесности\МО 21-22\Яшкута М.Ю\Внеклассное мероприятие 26.05.22 6а класс\X8xv-Q1YXdMZOUWEIj0-xy5T92fq1aW2KHSRQcJJ_R30fQxUbmZ9O9XCqi2olRyNdYYXD59aEN6u9VvfYeEoSYB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5373216"/>
            <a:ext cx="1979712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79512" y="228219"/>
            <a:ext cx="46923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 января- День полного освобождения Ленинграда от фашистской блокады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в музей Ольги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Берггольц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(6,8,9 классы)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Холокост. День памяти неизвестного солдата. (7-9 классы)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1520" y="1196752"/>
            <a:ext cx="1968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День Победы (5 -  9 классы)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\\wdmycloud1\MO_slovestnost\МО словесности\МО 21-22\Зарецкая Е.Н\ДОСТИЖЕНИЯ 21-22\мероприятия 21-22 фото\VUGO05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589739" cy="145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51520" y="3118411"/>
            <a:ext cx="29803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Конституции. (5 - 9 классы)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России против наркотиков (6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 классы)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\\wdmycloud1\MO_slovestnost\МО словесности\МО 21-22\Зарецкая Е.Н\ДОСТИЖЕНИЯ 21-22\мероприятия 21-22 фото\ФОТО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1048"/>
            <a:ext cx="1927555" cy="144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07504" y="5550713"/>
            <a:ext cx="19447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Крымская весна (5-9 классы)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\\wdmycloud1\MO_slovestnost\МО словесности\МО 21-22\Зарецкая Е.Н\ДОСТИЖЕНИЯ 21-22\мероприятия 21-22 фото\a_OyQLt-XUwnJY6lAzCFb-_w5peXuJb8Rv7TO6i5BRFL75ZJU9-lcYnxku-gcaF6CvLsIi0nE2hqy4hNxL-OkC-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23728" y="5085184"/>
            <a:ext cx="11515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\\wdmycloud1\MO_slovestnost\МО словесности\МО 21-22\Зарецкая Е.Н\ДОСТИЖЕНИЯ 21-22\мероприятия 21-22 фото\ФОТО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373216"/>
            <a:ext cx="1620366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\\wdmycloud1\MO_slovestnost\МО словесности\МО 21-22\Жукова А.Д\фото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620688"/>
            <a:ext cx="864096" cy="1204815"/>
          </a:xfrm>
          <a:prstGeom prst="rect">
            <a:avLst/>
          </a:prstGeom>
          <a:noFill/>
        </p:spPr>
      </p:pic>
      <p:pic>
        <p:nvPicPr>
          <p:cNvPr id="16387" name="Picture 3" descr="\\wdmycloud1\MO_slovestnost\МО словесности\МО 21-22\Жукова А.Д\фото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844824"/>
            <a:ext cx="785252" cy="1707070"/>
          </a:xfrm>
          <a:prstGeom prst="rect">
            <a:avLst/>
          </a:prstGeom>
          <a:noFill/>
        </p:spPr>
      </p:pic>
      <p:pic>
        <p:nvPicPr>
          <p:cNvPr id="16388" name="Picture 4" descr="\\wdmycloud1\MO_slovestnost\МО словесности\МО 21-22\Жукова А.Д\фото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916832"/>
            <a:ext cx="2123728" cy="1032663"/>
          </a:xfrm>
          <a:prstGeom prst="rect">
            <a:avLst/>
          </a:prstGeom>
          <a:noFill/>
        </p:spPr>
      </p:pic>
      <p:pic>
        <p:nvPicPr>
          <p:cNvPr id="16389" name="Picture 5" descr="\\wdmycloud1\MO_slovestnost\МО словесности\МО 21-22\Жукова А.Д\фото\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88640"/>
            <a:ext cx="1161803" cy="2060848"/>
          </a:xfrm>
          <a:prstGeom prst="rect">
            <a:avLst/>
          </a:prstGeom>
          <a:noFill/>
        </p:spPr>
      </p:pic>
      <p:pic>
        <p:nvPicPr>
          <p:cNvPr id="16390" name="Picture 6" descr="\\wdmycloud1\MO_slovestnost\МО словесности\МО 21-22\Жукова А.Д\фото\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3068960"/>
            <a:ext cx="2088232" cy="1617349"/>
          </a:xfrm>
          <a:prstGeom prst="rect">
            <a:avLst/>
          </a:prstGeom>
          <a:noFill/>
        </p:spPr>
      </p:pic>
      <p:pic>
        <p:nvPicPr>
          <p:cNvPr id="16391" name="Picture 7" descr="\\wdmycloud1\MO_slovestnost\МО словесности\МО 21-22\Жукова А.Д\фото\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2852936"/>
            <a:ext cx="999425" cy="1772816"/>
          </a:xfrm>
          <a:prstGeom prst="rect">
            <a:avLst/>
          </a:prstGeom>
          <a:noFill/>
        </p:spPr>
      </p:pic>
      <p:pic>
        <p:nvPicPr>
          <p:cNvPr id="16392" name="Picture 8" descr="\\wdmycloud1\MO_slovestnost\МО словесности\МО 21-22\Жукова А.Д\фото\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5013176"/>
            <a:ext cx="2105227" cy="1044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1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Диссеминация педагогического опыта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3" y="692697"/>
          <a:ext cx="8424936" cy="5783580"/>
        </p:xfrm>
        <a:graphic>
          <a:graphicData uri="http://schemas.openxmlformats.org/drawingml/2006/table">
            <a:tbl>
              <a:tblPr/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1193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Григорьева Инна Аркадьевна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Вебинар «Интерактивное зеркало логопеда»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Сертификат, 29.03.2022.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5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Всероссийская научно-практическая конференция к 225-летию РГПУ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им.А.И.Герцена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«Специальное образование сегодня и завтра: Ресурсы и перспективы развития»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Сертификат, 23-31.03.2022г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3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Всероссийский сетевой конкурс профессионального мастерства работников образования «Мастерство без границ»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степени – Серия АА №202031-64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03-30.03 2022г.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Михайлова Дарья Владимировна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Всероссийский открытый фестиваль «Искатели своих корней»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Благодарственное письмо, 07.12.2021г.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35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Крестовская Александра Андреевна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Вебинар «Как научить младших школьников быстро читать, запоминать и пересказывать текст»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Сертификат ,февраль 2022г.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55969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Яшкута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Маргарита Юрьевна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Всероссийская научно-практическая конференция к 225-летию РГПУ им.А.И.Герцена «Специальное образование сегодня и завтра: Ресурсы и перспективы развития»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Сертификат, 23-31.03.2022г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55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Всероссийский семинар для организаторов и судей соревнований по трейл-ориентированию в рамках Всероссийских соревнований по спортивному ориентированию памяти военного топографа А.В.Пастухова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Благодарственное письмо, 26-31.03.2022г.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3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Международный фестиваль педагогического мастерства «Современная система образования – взгляд в будущее»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Диплом победителя – Серия АА№202032-58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03-30-03-2022г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2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Всероссийский профессиональный конкурс «Флагман образования. Школа.»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Сертификат участника – 2022г.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wdmycloud1\MO_slovestnost\МО словесности\МО 21-22\Григорьева\Григорьева И. 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01008"/>
            <a:ext cx="2291061" cy="3240360"/>
          </a:xfrm>
          <a:prstGeom prst="rect">
            <a:avLst/>
          </a:prstGeom>
          <a:noFill/>
        </p:spPr>
      </p:pic>
      <p:pic>
        <p:nvPicPr>
          <p:cNvPr id="15363" name="Picture 3" descr="\\wdmycloud1\MO_slovestnost\МО словесности\МО 21-22\Григорьева\Григорьева иа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01008"/>
            <a:ext cx="2160240" cy="3055438"/>
          </a:xfrm>
          <a:prstGeom prst="rect">
            <a:avLst/>
          </a:prstGeom>
          <a:noFill/>
        </p:spPr>
      </p:pic>
      <p:pic>
        <p:nvPicPr>
          <p:cNvPr id="15364" name="Picture 4" descr="\\wdmycloud1\MO_slovestnost\МО словесности\МО 21-22\Григорьева\Григорьева Инна Аркадьев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2071236" cy="2759201"/>
          </a:xfrm>
          <a:prstGeom prst="rect">
            <a:avLst/>
          </a:prstGeom>
          <a:noFill/>
        </p:spPr>
      </p:pic>
      <p:pic>
        <p:nvPicPr>
          <p:cNvPr id="6" name="Рисунок 5" descr="\\wdmycloud1\MO_slovestnost\МО словесности\МО 21-22\Крестовская А.А\WhatsApp Image 2022-02-15 at 12.37.1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692696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\\wdmycloud1\MO_slovestnost\МО словесности\МО 21-22\Яшкута М.Ю\Яшкута Маргарита Юрьев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764704"/>
            <a:ext cx="2684733" cy="2016224"/>
          </a:xfrm>
          <a:prstGeom prst="rect">
            <a:avLst/>
          </a:prstGeom>
          <a:noFill/>
        </p:spPr>
      </p:pic>
      <p:pic>
        <p:nvPicPr>
          <p:cNvPr id="15366" name="Picture 6" descr="\\wdmycloud1\MO_slovestnost\МО словесности\МО 21-22\Яшкута М.Ю\Яшкута Флагманы образован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501008"/>
            <a:ext cx="2303763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Публикации позитивного опыта деятельности образовательного учреждения в СМИ в 2021 – 2022 учебном году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1" y="1340773"/>
          <a:ext cx="8856986" cy="5485474"/>
        </p:xfrm>
        <a:graphic>
          <a:graphicData uri="http://schemas.openxmlformats.org/drawingml/2006/table">
            <a:tbl>
              <a:tblPr/>
              <a:tblGrid>
                <a:gridCol w="30715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15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38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5220">
                <a:tc row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Яшкута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Маргарита Юрьевна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Презентация по теме «Наречие»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Инфоурок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Презентация «Прямое и переносное значение слов»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Презентация «Однозначные и многозначные слова»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Презентация «Сказуемое»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Презентация «Образ Татьяны в рассказе  И.С.Тургенева «Муму»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Презентация «Прямая речь.» Урок закрепления знаний»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Презентация «Прямая речь»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Презентация «Подготовка к изложению «О Байкале»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Презентация «Прямая речь. Предложения с прямой речью»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5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Презентация «Диалог»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Презентация «Образ Герасима в рассказе И.С.Тургенева «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Муму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Презентация «Герасим и 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Муму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в рассказе И.С.Тургенева «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Муму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25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Презентация «Андрей Платонович Платонов.Биография. Сказка-быль «Неизвестный цветок»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Презентация «Подготовка к изложению «Дедал и Икар»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Презентация «Морфологический разбор имени числительного»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5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Серия презентаций «Сказуемое»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50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Крестовская Александра Андреевна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План конспекта-занятия  по ОСЖ «Комнатные растения»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nsportal.ru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476672"/>
          <a:ext cx="6095999" cy="1735074"/>
        </p:xfrm>
        <a:graphic>
          <a:graphicData uri="http://schemas.openxmlformats.org/drawingml/2006/table">
            <a:tbl>
              <a:tblPr/>
              <a:tblGrid>
                <a:gridCol w="2089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73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9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7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Статья «Особенности построения современного урока в условиях введения ФГОС образования для учащихся с умственной отсталость»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Видеоматериал по теме «Род имён существительных»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Презентация «Звонкие и глухие согласные»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Инфоурок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8129" name="Picture 1" descr="\\wdmycloud1\MO_slovestnost\МО словесности\МО 21-22\Крестовская А.А\svidetelstvo-5509884-1134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7792" y="1556792"/>
            <a:ext cx="1356208" cy="1916832"/>
          </a:xfrm>
          <a:prstGeom prst="rect">
            <a:avLst/>
          </a:prstGeom>
          <a:noFill/>
        </p:spPr>
      </p:pic>
      <p:pic>
        <p:nvPicPr>
          <p:cNvPr id="48130" name="Picture 2" descr="\\wdmycloud1\MO_slovestnost\МО словесности\МО 21-22\Крестовская А.А\Свидетельство проекта infourok.ru №ЮХ74983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0744" y="2780928"/>
            <a:ext cx="1426530" cy="2016224"/>
          </a:xfrm>
          <a:prstGeom prst="rect">
            <a:avLst/>
          </a:prstGeom>
          <a:noFill/>
        </p:spPr>
      </p:pic>
      <p:pic>
        <p:nvPicPr>
          <p:cNvPr id="48131" name="Picture 3" descr="\\wdmycloud1\MO_slovestnost\МО словесности\МО 21-22\Крестовская А.А\svidetelstvo-5509873-1133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861048"/>
            <a:ext cx="1305260" cy="1844824"/>
          </a:xfrm>
          <a:prstGeom prst="rect">
            <a:avLst/>
          </a:prstGeom>
          <a:noFill/>
        </p:spPr>
      </p:pic>
      <p:pic>
        <p:nvPicPr>
          <p:cNvPr id="48132" name="Picture 4" descr="\\wdmycloud1\MO_slovestnost\МО словесности\МО 21-22\Крестовская А.А\стать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1434" y="5013176"/>
            <a:ext cx="1305261" cy="1844824"/>
          </a:xfrm>
          <a:prstGeom prst="rect">
            <a:avLst/>
          </a:prstGeom>
          <a:noFill/>
        </p:spPr>
      </p:pic>
      <p:pic>
        <p:nvPicPr>
          <p:cNvPr id="48133" name="Picture 5" descr="\\wdmycloud1\MO_slovestnost\МО словесности\МО 21-22\Яшкута М.Ю\Свидетельство проекта infourok.ru №АК375849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88840"/>
            <a:ext cx="1559998" cy="2204864"/>
          </a:xfrm>
          <a:prstGeom prst="rect">
            <a:avLst/>
          </a:prstGeom>
          <a:noFill/>
        </p:spPr>
      </p:pic>
      <p:pic>
        <p:nvPicPr>
          <p:cNvPr id="48134" name="Picture 6" descr="\\wdmycloud1\MO_slovestnost\МО словесности\МО 21-22\Яшкута М.Ю\Свидетельство проекта infourok.ru №БЕ540601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2996952"/>
            <a:ext cx="1509050" cy="2132856"/>
          </a:xfrm>
          <a:prstGeom prst="rect">
            <a:avLst/>
          </a:prstGeom>
          <a:noFill/>
        </p:spPr>
      </p:pic>
      <p:pic>
        <p:nvPicPr>
          <p:cNvPr id="48135" name="Picture 7" descr="\\wdmycloud1\MO_slovestnost\МО словесности\МО 21-22\Яшкута М.Ю\Свидетельство проекта infourok.ru №ЖЕ863713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3645024"/>
            <a:ext cx="1559998" cy="2204864"/>
          </a:xfrm>
          <a:prstGeom prst="rect">
            <a:avLst/>
          </a:prstGeom>
          <a:noFill/>
        </p:spPr>
      </p:pic>
      <p:pic>
        <p:nvPicPr>
          <p:cNvPr id="48136" name="Picture 8" descr="\\wdmycloud1\MO_slovestnost\МО словесности\МО 21-22\Яшкута М.Ю\Свидетельство проекта infourok.ru №ЖЗ300955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725144"/>
            <a:ext cx="1509050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учащихся в олимпиадах и учебных конкурсах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512" y="2110209"/>
            <a:ext cx="78843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1602897"/>
            <a:ext cx="8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1.Межрегиональная олимпиада для школьников с нарушением слуха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Участники: Чак Ирина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8в, Окунева Алина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9а , Муксинова Альбина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8б, Васильев Никита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9-2а)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Всероссийский открытый фестиваль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Искатели своих корней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(Призёр -  Бадмаев Тимур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6б)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\\wdmycloud1\MO_slovestnost\МО словесности\МО 21-22\Шаркова О.М\участие в межрегиональной олимпиаде по русскому язы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952188" cy="2060848"/>
          </a:xfrm>
          <a:prstGeom prst="rect">
            <a:avLst/>
          </a:prstGeom>
          <a:noFill/>
        </p:spPr>
      </p:pic>
      <p:pic>
        <p:nvPicPr>
          <p:cNvPr id="7" name="Picture 5" descr="\\wdmycloud1\MO_slovestnost\МО словесности\МО 21-22\Михайлова Д.В\Искатели своих корней 2021 Бадмаев Тиму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36912"/>
            <a:ext cx="2421277" cy="3329968"/>
          </a:xfrm>
          <a:prstGeom prst="rect">
            <a:avLst/>
          </a:prstGeom>
          <a:noFill/>
        </p:spPr>
      </p:pic>
      <p:pic>
        <p:nvPicPr>
          <p:cNvPr id="8" name="Picture 3" descr="\\wdmycloud1\MO_slovestnost\МО словесности\МО 21-22\Шаркова О.М\Шаркова О.М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861048"/>
            <a:ext cx="1792472" cy="2407539"/>
          </a:xfrm>
          <a:prstGeom prst="rect">
            <a:avLst/>
          </a:prstGeom>
          <a:noFill/>
        </p:spPr>
      </p:pic>
      <p:pic>
        <p:nvPicPr>
          <p:cNvPr id="9" name="Picture 4" descr="\\wdmycloud1\MO_slovestnost\МО словесности\МО 21-22\Седельникова\участие в межрегиональной олимпиаде по русскому язык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17032"/>
            <a:ext cx="1164463" cy="2520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1001634"/>
            <a:ext cx="878497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Студенческая практика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Шаркова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О.М.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студенты 2-го курса (магистры) РГПУ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им.А.И.Герцена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(28.03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7.05)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производственная (стажёрская)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2.Седельникова О.И.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студенты 2-го курса (магистры) РГПУ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им.А.И.Герцена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(16.02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29.03)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производственная (стажёрская)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Наставничество: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331640" y="2348880"/>
            <a:ext cx="67906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Григорьева</a:t>
            </a:r>
            <a:r>
              <a:rPr kumimoji="0" lang="ru-RU" sz="3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И.А. – Крестовская А.А.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baseline="0" dirty="0">
                <a:latin typeface="Times New Roman" pitchFamily="18" charset="0"/>
                <a:cs typeface="Times New Roman" pitchFamily="18" charset="0"/>
              </a:rPr>
              <a:t>Седельникова О.И. – Миловидова А.А.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Шаркова</a:t>
            </a:r>
            <a:r>
              <a:rPr kumimoji="0" lang="ru-RU" sz="320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О.М. –Михайлова Д.В.</a:t>
            </a:r>
            <a:endParaRPr kumimoji="0" lang="ru-RU" sz="32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37DE7-2CB5-43E4-A6CF-D79866CA6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тема школы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2022-2023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F2ED5E-7D45-43E1-84E2-1DEAE40A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«Точки роста школы в условиях современных образовательных тенденций. От новых задач к новым результатам»</a:t>
            </a:r>
          </a:p>
        </p:txBody>
      </p:sp>
    </p:spTree>
    <p:extLst>
      <p:ext uri="{BB962C8B-B14F-4D97-AF65-F5344CB8AC3E}">
        <p14:creationId xmlns:p14="http://schemas.microsoft.com/office/powerpoint/2010/main" val="337913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тема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alt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«Внедрение новых образовательных технологий как условие обеспечения современного качества образования детей с ОВЗ»</a:t>
            </a:r>
          </a:p>
          <a:p>
            <a:pPr>
              <a:defRPr/>
            </a:pPr>
            <a:r>
              <a:rPr lang="ru-RU" altLang="ru-RU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тема объединения учителей словесности</a:t>
            </a:r>
          </a:p>
          <a:p>
            <a:pPr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«Работа над связной устной и письменной речью  глухих и слабослышащих учащихся на уроках словесного цикла в рамках подготовки  к сдаче ГВЭ по русскому языку в условиях реализации ФГОС».</a:t>
            </a:r>
          </a:p>
          <a:p>
            <a:pPr>
              <a:defRPr/>
            </a:pPr>
            <a:endParaRPr lang="ru-RU" altLang="ru-RU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u="sng" dirty="0">
                <a:latin typeface="Times New Roman" pitchFamily="18" charset="0"/>
                <a:cs typeface="Times New Roman" pitchFamily="18" charset="0"/>
              </a:rPr>
              <a:t>Методическая тема </a:t>
            </a:r>
            <a:br>
              <a:rPr lang="ru-RU" sz="36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>
                <a:latin typeface="Times New Roman" pitchFamily="18" charset="0"/>
                <a:cs typeface="Times New Roman" pitchFamily="18" charset="0"/>
              </a:rPr>
              <a:t>на 2022-2023 учебный 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551837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«Работа над связной устной и письменной речью  глухих и слабослышащих учащихся на уроках словесного цикла в рамках реализации ФГОС ООО и подготовки к итоговой аттестации»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44624"/>
            <a:ext cx="8928992" cy="6813376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  <a:defRPr/>
            </a:pPr>
            <a:r>
              <a:rPr lang="ru-RU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деятельности МО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000" b="1" dirty="0"/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обучающих технологий  и УУД на уроках словесности о во внеурочной деятельности  глухих и слабослышащих учащихся для развития всех видов речи и подготовки к итоговой аттестации в рамках реализации ФГОС ООО</a:t>
            </a:r>
          </a:p>
          <a:p>
            <a:pPr algn="ctr">
              <a:buFontTx/>
              <a:buNone/>
              <a:defRPr/>
            </a:pPr>
            <a:r>
              <a:rPr lang="ru-RU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 </a:t>
            </a:r>
            <a:endParaRPr lang="ru-RU" sz="20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Продолжать обучение с учётом индивидуальных особенностей каждого учащегося.</a:t>
            </a:r>
          </a:p>
          <a:p>
            <a:pPr marL="0" indent="0">
              <a:buNone/>
              <a:defRPr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Укреплять межпредметные связи, тем самым прививать любовь и развивать интерес к изучаемому предмету.</a:t>
            </a:r>
          </a:p>
          <a:p>
            <a:pPr marL="0" indent="0">
              <a:buNone/>
              <a:defRPr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Постоянно проводить коррекционную работу как на уроках, так и во внеклассное время.</a:t>
            </a:r>
          </a:p>
          <a:p>
            <a:pPr marL="0" indent="0">
              <a:buNone/>
              <a:defRPr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Вести совместную работу с воспитателями по развитию всех видов речи и остаточного слуха учащихся.</a:t>
            </a:r>
          </a:p>
          <a:p>
            <a:pPr marL="0" indent="0">
              <a:buNone/>
              <a:defRPr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Продолжать изучать нормативные документы, совершенствовать учебные программы с целью реализации ФГОС ООО в среднем и старшем звене.</a:t>
            </a:r>
          </a:p>
          <a:p>
            <a:pPr marL="0" indent="0">
              <a:buNone/>
              <a:defRPr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Повышать квалификацию учителей – словесников, учителей истории и обществознания</a:t>
            </a:r>
          </a:p>
          <a:p>
            <a:pPr marL="0" indent="0">
              <a:buNone/>
              <a:defRPr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Тесно сотрудничать с учителями других м/о для повышения качества обучения.</a:t>
            </a:r>
          </a:p>
          <a:p>
            <a:pPr marL="0" indent="0">
              <a:buNone/>
              <a:defRPr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Использование современных обучающих технологий  и УУД на уроках словесности, истории и обществознания. </a:t>
            </a:r>
          </a:p>
          <a:p>
            <a:pPr marL="0" indent="0">
              <a:buNone/>
              <a:defRPr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Вести работу по подготовке учащихся к итоговой аттестации по русскому языку в 9-2а классе: расширять и совершенствовать  методическую базу для проведения устного и письменного экзамена.</a:t>
            </a:r>
          </a:p>
          <a:p>
            <a:pPr>
              <a:buFontTx/>
              <a:buNone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34D6E6-5F5A-4E3E-93C1-01177E1C2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66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МО на 2022-2023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BB42F90A-A1B8-4B7B-B2EB-82284A0BA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30" t="9618" r="15449" b="6549"/>
          <a:stretch/>
        </p:blipFill>
        <p:spPr>
          <a:xfrm>
            <a:off x="215637" y="874473"/>
            <a:ext cx="8748851" cy="59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4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B030B29-DB67-47FF-B2DA-A2FF88B80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9401" r="15350" b="6600"/>
          <a:stretch/>
        </p:blipFill>
        <p:spPr>
          <a:xfrm>
            <a:off x="66355" y="260648"/>
            <a:ext cx="895770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63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957A6CE-23C7-4E13-86FA-04DEA4D38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75" t="15424" r="16196" b="14036"/>
          <a:stretch/>
        </p:blipFill>
        <p:spPr>
          <a:xfrm>
            <a:off x="207433" y="548680"/>
            <a:ext cx="874382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20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375" t="24801" r="24013" b="16401"/>
          <a:stretch/>
        </p:blipFill>
        <p:spPr>
          <a:xfrm>
            <a:off x="143508" y="476672"/>
            <a:ext cx="87489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83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C915709-B1B7-4EAF-BA54-DE035197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8000" r="17713" b="13601"/>
          <a:stretch/>
        </p:blipFill>
        <p:spPr>
          <a:xfrm>
            <a:off x="251521" y="188640"/>
            <a:ext cx="869368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10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1F22984-ACA3-4D85-ABFE-FB4844F69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12200" r="17713" b="23401"/>
          <a:stretch/>
        </p:blipFill>
        <p:spPr>
          <a:xfrm>
            <a:off x="160727" y="620688"/>
            <a:ext cx="854703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0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indent="449263" algn="ctr">
              <a:defRPr/>
            </a:pPr>
            <a:r>
              <a:rPr lang="ru-RU" sz="48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на 2021-2022 год: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Продолжать обучение с учётом индивидуальных особенностей каждого учащегося, широко использовать дифференцированный подход в обучении;</a:t>
            </a:r>
          </a:p>
          <a:p>
            <a:pPr indent="449263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Укреплять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связи, тем самым прививать любовь и развивать интерес к изучаемому предмету.</a:t>
            </a:r>
          </a:p>
          <a:p>
            <a:pPr indent="449263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Постоянно проводить коррекционную работу как на уроках, так и во внеклассное время.</a:t>
            </a:r>
          </a:p>
          <a:p>
            <a:pPr indent="449263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Вести совместную работу с воспитателями по развитию всех видов речи и остаточного слуха учащихся.</a:t>
            </a:r>
          </a:p>
          <a:p>
            <a:pPr indent="449263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Использовать на уроках различные обучающие технологии.</a:t>
            </a:r>
          </a:p>
          <a:p>
            <a:pPr indent="449263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Проводить обучение по предметам с учетом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антикоррупционного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аспекта.</a:t>
            </a:r>
          </a:p>
          <a:p>
            <a:pPr indent="449263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Продолжать изучать нормативные документы, совершенствовать учебные программы с целью реализации ФГОС ООО второго поколения в среднем и старшем звене.</a:t>
            </a:r>
          </a:p>
          <a:p>
            <a:pPr indent="449263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Повышать квалификацию учителей – словесников, учителя истории и обществознания.</a:t>
            </a:r>
          </a:p>
          <a:p>
            <a:pPr indent="449263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Вести работу по подготовке учащихся к итоговой аттестации по русскому языку в 9-2а классе: расширять и совершенствовать  методическую базу для проведения устного и письменного экзамена.</a:t>
            </a:r>
          </a:p>
          <a:p>
            <a:pPr indent="449263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10.Тесно сотрудничать с учителями других м/о для повышения качества обучения.</a:t>
            </a:r>
          </a:p>
          <a:p>
            <a:pPr indent="449263"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590391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ru-RU" altLang="ru-RU" sz="6400" b="1" i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Состав методического объединения</a:t>
            </a:r>
            <a:r>
              <a:rPr lang="ru-RU" altLang="ru-RU" sz="64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altLang="ru-RU" sz="6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Григорьева Инна </a:t>
            </a:r>
            <a:r>
              <a:rPr lang="ru-RU" altLang="ru-RU" sz="6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Аракадьевна</a:t>
            </a:r>
            <a:r>
              <a:rPr lang="ru-RU" altLang="ru-RU" sz="6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председатель МО 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altLang="ru-RU" sz="6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altLang="ru-RU" sz="6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Седельникова Ольга Игоревна - секретарь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altLang="ru-RU" sz="6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altLang="ru-RU" sz="6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Шаркова</a:t>
            </a:r>
            <a:r>
              <a:rPr lang="ru-RU" altLang="ru-RU" sz="6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 Михайловна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altLang="ru-RU" sz="6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altLang="ru-RU" sz="6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Яшкута</a:t>
            </a:r>
            <a:r>
              <a:rPr lang="ru-RU" altLang="ru-RU" sz="6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Маргарита Юрьевна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altLang="ru-RU" sz="6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altLang="ru-RU" sz="6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Жукова Анна Дмитриевна</a:t>
            </a:r>
          </a:p>
          <a:p>
            <a:pPr>
              <a:lnSpc>
                <a:spcPct val="120000"/>
              </a:lnSpc>
              <a:buClr>
                <a:schemeClr val="tx1"/>
              </a:buClr>
              <a:buNone/>
              <a:defRPr/>
            </a:pPr>
            <a:endParaRPr lang="ru-RU" altLang="ru-RU" sz="6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altLang="ru-RU" sz="6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Зарецкая Елена Николаевна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altLang="ru-RU" sz="6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6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Крестовская Александра Андреевна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sz="6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6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Михайлова Дарья Владимировна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sz="6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6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Миловидова Анфиса Алексеевна</a:t>
            </a:r>
            <a:endParaRPr lang="ru-RU" sz="6400" dirty="0"/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alt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None/>
              <a:defRPr/>
            </a:pPr>
            <a:endParaRPr lang="ru-RU" alt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title"/>
          </p:nvPr>
        </p:nvSpPr>
        <p:spPr>
          <a:xfrm>
            <a:off x="899592" y="1916832"/>
            <a:ext cx="1752600" cy="427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Григорьева</a:t>
            </a:r>
            <a:b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Инна Аркадьевна</a:t>
            </a:r>
          </a:p>
        </p:txBody>
      </p:sp>
      <p:sp>
        <p:nvSpPr>
          <p:cNvPr id="15363" name="Rectangle 13"/>
          <p:cNvSpPr>
            <a:spLocks noChangeArrowheads="1"/>
          </p:cNvSpPr>
          <p:nvPr/>
        </p:nvSpPr>
        <p:spPr bwMode="auto">
          <a:xfrm>
            <a:off x="2590800" y="1828800"/>
            <a:ext cx="236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1400" b="1">
              <a:solidFill>
                <a:schemeClr val="tx2"/>
              </a:solidFill>
            </a:endParaRPr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3581400" y="1752600"/>
            <a:ext cx="2819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1400" b="1">
              <a:solidFill>
                <a:schemeClr val="tx2"/>
              </a:solidFill>
            </a:endParaRPr>
          </a:p>
        </p:txBody>
      </p:sp>
      <p:sp>
        <p:nvSpPr>
          <p:cNvPr id="15365" name="Rectangle 16"/>
          <p:cNvSpPr>
            <a:spLocks noChangeArrowheads="1"/>
          </p:cNvSpPr>
          <p:nvPr/>
        </p:nvSpPr>
        <p:spPr bwMode="auto">
          <a:xfrm>
            <a:off x="457200" y="4038600"/>
            <a:ext cx="2514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1400" b="1">
              <a:solidFill>
                <a:schemeClr val="tx2"/>
              </a:solidFill>
            </a:endParaRPr>
          </a:p>
        </p:txBody>
      </p:sp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4191000" y="4038600"/>
            <a:ext cx="2743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1400" b="1">
              <a:solidFill>
                <a:schemeClr val="tx2"/>
              </a:solidFill>
            </a:endParaRPr>
          </a:p>
        </p:txBody>
      </p:sp>
      <p:sp>
        <p:nvSpPr>
          <p:cNvPr id="13319" name="Rectangle 18"/>
          <p:cNvSpPr>
            <a:spLocks noChangeArrowheads="1"/>
          </p:cNvSpPr>
          <p:nvPr/>
        </p:nvSpPr>
        <p:spPr bwMode="auto">
          <a:xfrm>
            <a:off x="3419872" y="1844824"/>
            <a:ext cx="1981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Седельникова  </a:t>
            </a:r>
            <a:b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Ольга Игоревна</a:t>
            </a:r>
          </a:p>
        </p:txBody>
      </p:sp>
      <p:sp>
        <p:nvSpPr>
          <p:cNvPr id="15368" name="Rectangle 19"/>
          <p:cNvSpPr>
            <a:spLocks noChangeArrowheads="1"/>
          </p:cNvSpPr>
          <p:nvPr/>
        </p:nvSpPr>
        <p:spPr bwMode="auto">
          <a:xfrm>
            <a:off x="6019800" y="4800600"/>
            <a:ext cx="3124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1400" b="1">
              <a:solidFill>
                <a:schemeClr val="tx2"/>
              </a:solidFill>
            </a:endParaRPr>
          </a:p>
        </p:txBody>
      </p:sp>
      <p:pic>
        <p:nvPicPr>
          <p:cNvPr id="15369" name="Picture 19" descr="P1010231"/>
          <p:cNvPicPr>
            <a:picLocks noChangeAspect="1" noChangeArrowheads="1"/>
          </p:cNvPicPr>
          <p:nvPr/>
        </p:nvPicPr>
        <p:blipFill>
          <a:blip r:embed="rId2" cstate="print"/>
          <a:srcRect l="26857" t="13892" r="33560" b="30977"/>
          <a:stretch>
            <a:fillRect/>
          </a:stretch>
        </p:blipFill>
        <p:spPr bwMode="auto">
          <a:xfrm>
            <a:off x="3635896" y="116632"/>
            <a:ext cx="1438275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72" name="Picture 23" descr="C:\Users\Учитель\Documents\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1145033" cy="1556794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3325" name="TextBox 25"/>
          <p:cNvSpPr txBox="1">
            <a:spLocks noChangeArrowheads="1"/>
          </p:cNvSpPr>
          <p:nvPr/>
        </p:nvSpPr>
        <p:spPr bwMode="auto">
          <a:xfrm>
            <a:off x="5796136" y="1772816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Яшкута Маргарита Юрьевна</a:t>
            </a:r>
          </a:p>
        </p:txBody>
      </p:sp>
      <p:pic>
        <p:nvPicPr>
          <p:cNvPr id="22" name="Picture 2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20888"/>
            <a:ext cx="1224136" cy="1761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27" name="TextBox 22"/>
          <p:cNvSpPr txBox="1">
            <a:spLocks noChangeArrowheads="1"/>
          </p:cNvSpPr>
          <p:nvPr/>
        </p:nvSpPr>
        <p:spPr bwMode="auto">
          <a:xfrm>
            <a:off x="539552" y="4221088"/>
            <a:ext cx="2571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Шаркова Ольга Михайловна</a:t>
            </a:r>
          </a:p>
        </p:txBody>
      </p:sp>
      <p:pic>
        <p:nvPicPr>
          <p:cNvPr id="19" name="Picture 2" descr="C:\Users\Учитель\Documents\отчёты по МО\МО 2017-2018\sDrjJSOVmJ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420888"/>
            <a:ext cx="1267340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30" name="TextBox 20"/>
          <p:cNvSpPr txBox="1">
            <a:spLocks noChangeArrowheads="1"/>
          </p:cNvSpPr>
          <p:nvPr/>
        </p:nvSpPr>
        <p:spPr bwMode="auto">
          <a:xfrm>
            <a:off x="3203848" y="4077072"/>
            <a:ext cx="234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Жукова Анна Дмитриевна</a:t>
            </a:r>
          </a:p>
        </p:txBody>
      </p:sp>
      <p:pic>
        <p:nvPicPr>
          <p:cNvPr id="20" name="Picture 21" descr="G:\Новая папка (2)\IMG_2530.jpg_Thumbnail0.jpg"/>
          <p:cNvPicPr>
            <a:picLocks noChangeAspect="1" noChangeArrowheads="1"/>
          </p:cNvPicPr>
          <p:nvPr/>
        </p:nvPicPr>
        <p:blipFill>
          <a:blip r:embed="rId6" cstate="print"/>
          <a:srcRect l="17228" t="23438" r="10151" b="14062"/>
          <a:stretch>
            <a:fillRect/>
          </a:stretch>
        </p:blipFill>
        <p:spPr bwMode="auto">
          <a:xfrm>
            <a:off x="6732240" y="2276872"/>
            <a:ext cx="1171930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5724128" y="3861048"/>
            <a:ext cx="324036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Зарецкая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Николаевна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37112"/>
            <a:ext cx="1204082" cy="1484784"/>
          </a:xfrm>
          <a:prstGeom prst="rect">
            <a:avLst/>
          </a:prstGeom>
          <a:solidFill>
            <a:schemeClr val="accent2"/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6516216" y="6021288"/>
            <a:ext cx="2072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Крестовская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Александра Андреевна</a:t>
            </a:r>
          </a:p>
        </p:txBody>
      </p:sp>
      <p:pic>
        <p:nvPicPr>
          <p:cNvPr id="23" name="Picture 2" descr="C:\Users\Учитель\Desktop\Воспитатель Татьяна Романовна\МО воспитателей\Фото воспитателей\IMG_6760-11-09-19-01-56.JPG"/>
          <p:cNvPicPr>
            <a:picLocks noChangeAspect="1" noChangeArrowheads="1"/>
          </p:cNvPicPr>
          <p:nvPr/>
        </p:nvPicPr>
        <p:blipFill>
          <a:blip r:embed="rId8" cstate="print"/>
          <a:srcRect l="10115" r="10655" b="7462"/>
          <a:stretch>
            <a:fillRect/>
          </a:stretch>
        </p:blipFill>
        <p:spPr bwMode="auto">
          <a:xfrm>
            <a:off x="3779912" y="4437112"/>
            <a:ext cx="1184757" cy="1613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3491881" y="6165304"/>
            <a:ext cx="1941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Михайлова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Дарья Владимировна</a:t>
            </a:r>
          </a:p>
        </p:txBody>
      </p:sp>
      <p:pic>
        <p:nvPicPr>
          <p:cNvPr id="27" name="Picture 2" descr="\\wdmycloud1\MO_slovestnost\МО словесности\МО 2020-2021\Миловидова А.А\image-08-06-21-11-10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4581128"/>
            <a:ext cx="1224136" cy="1632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755576" y="6237312"/>
            <a:ext cx="1806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Миловидова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Анфиса Алексеевна</a:t>
            </a:r>
          </a:p>
        </p:txBody>
      </p:sp>
      <p:pic>
        <p:nvPicPr>
          <p:cNvPr id="15362" name="Picture 2" descr="C:\Users\Учитель\Documents\отчёты по МО\2021-2022\Григорьев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116632"/>
            <a:ext cx="1275606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27462"/>
              </p:ext>
            </p:extLst>
          </p:nvPr>
        </p:nvGraphicFramePr>
        <p:xfrm>
          <a:off x="838200" y="762000"/>
          <a:ext cx="8077200" cy="170688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дефектологическое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педагогическое (специальная педагогика)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41" name="Rectangle 4"/>
          <p:cNvSpPr>
            <a:spLocks noChangeArrowheads="1"/>
          </p:cNvSpPr>
          <p:nvPr/>
        </p:nvSpPr>
        <p:spPr bwMode="auto">
          <a:xfrm>
            <a:off x="3200400" y="0"/>
            <a:ext cx="26955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b="1" dirty="0"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endParaRPr lang="ru-RU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55776" y="3212976"/>
          <a:ext cx="4051300" cy="960120"/>
        </p:xfrm>
        <a:graphic>
          <a:graphicData uri="http://schemas.openxmlformats.org/drawingml/2006/table">
            <a:tbl>
              <a:tblPr/>
              <a:tblGrid>
                <a:gridCol w="2025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5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категория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53" name="Rectangle 6"/>
          <p:cNvSpPr>
            <a:spLocks noChangeArrowheads="1"/>
          </p:cNvSpPr>
          <p:nvPr/>
        </p:nvSpPr>
        <p:spPr bwMode="auto">
          <a:xfrm>
            <a:off x="3491880" y="2492896"/>
            <a:ext cx="203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endParaRPr lang="ru-RU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941168"/>
            <a:ext cx="735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УЧИТЕЛЯ НЕ ИМЕЮТ КАТЕГОРИИ (МОЛОДЫЕ СПЕЦИАЛИСТЫ)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Rectangle 18"/>
          <p:cNvSpPr>
            <a:spLocks noChangeArrowheads="1"/>
          </p:cNvSpPr>
          <p:nvPr/>
        </p:nvSpPr>
        <p:spPr bwMode="auto">
          <a:xfrm>
            <a:off x="838200" y="-7938"/>
            <a:ext cx="7816850" cy="153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в 2021-2022 учебном году:</a:t>
            </a:r>
            <a:endParaRPr lang="ru-RU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Переподготовка:</a:t>
            </a:r>
            <a:endParaRPr lang="ru-RU" sz="2400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980728"/>
          <a:ext cx="8568953" cy="5678555"/>
        </p:xfrm>
        <a:graphic>
          <a:graphicData uri="http://schemas.openxmlformats.org/drawingml/2006/table">
            <a:tbl>
              <a:tblPr/>
              <a:tblGrid>
                <a:gridCol w="2855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65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65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02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Григорьева Инна Аркадьевна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«Реализация требований обновленных ФГОС в работе учителя» (5 класс).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ЦНППМ  Санкт-Петербургская Академия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постдипломного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педагогического образования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53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Жукова Анна Дмитриевна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«Современные подходы к организации обучения и школьников с кохлеарными имплантами.»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8407-ГЗ-ДПО, 770600069845,72 часа, «Институт коррекционной педагогики Российской академии образования»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56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Седельникова Ольга Игоревна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«Реализация требований обновленных ФГОС в работе учителя» (5 класс).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«Школа современного учителя»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ЦНППМ  Санкт-Петербургская Академия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постдипломного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педагогического образования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040000365034, Москва, 100 часов, Академия реализации государственной политики и профессионального развития работников образования Министерства просвещения Российской Федерации (2021)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05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Шаркова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Ольга Михайловна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Цифровая экосистема</a:t>
                      </a:r>
                      <a:b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дополнительного профессионального образования «Школа современного учителя. Развитие читательской грамотности».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48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Яшкута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Маргарита Юрьевна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1.  «Введение и развитие учебного процесса с использованием современных педагогических технологий в контексте реализации обновленных ФГОС НОО и  ООО».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2. «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Физкультурно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- оздоровительная и спортивно массовая работа с населением», 300 часов, специальность «Инструктор по спорту, специалист центра тестирования ВФСК «Готов к труду и обороне».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72 часа, ООО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Инфоурок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» с 20.0422 по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04 .05.2022 № 329595 ПК 00331558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НГУ им. П.Ф. Лесгафта, 300 часов, 2021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wdmycloud1\MO_slovestnost\МО словесности\МО 21-22\Седельникова\удостоверение о повышении квалифик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2843808" cy="1931547"/>
          </a:xfrm>
          <a:prstGeom prst="rect">
            <a:avLst/>
          </a:prstGeom>
          <a:noFill/>
        </p:spPr>
      </p:pic>
      <p:pic>
        <p:nvPicPr>
          <p:cNvPr id="17411" name="Picture 3" descr="\\wdmycloud1\MO_slovestnost\МО словесности\МО 21-22\Яшкута М.Ю\курс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73016"/>
            <a:ext cx="2717413" cy="1975878"/>
          </a:xfrm>
          <a:prstGeom prst="rect">
            <a:avLst/>
          </a:prstGeom>
          <a:noFill/>
        </p:spPr>
      </p:pic>
      <p:pic>
        <p:nvPicPr>
          <p:cNvPr id="17412" name="Picture 4" descr="\\wdmycloud1\MO_slovestnost\МО словесности\МО 21-22\Яшкута М.Ю\диплом Лесгафта Яшку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20688"/>
            <a:ext cx="2772901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2093094"/>
          </a:xfrm>
        </p:spPr>
        <p:txBody>
          <a:bodyPr>
            <a:normAutofit/>
          </a:bodyPr>
          <a:lstStyle/>
          <a:p>
            <a:r>
              <a:rPr lang="ru-RU" sz="1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Выполнение плана методического объединения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692693"/>
          <a:ext cx="8568951" cy="5904657"/>
        </p:xfrm>
        <a:graphic>
          <a:graphicData uri="http://schemas.openxmlformats.org/drawingml/2006/table">
            <a:tbl>
              <a:tblPr/>
              <a:tblGrid>
                <a:gridCol w="2855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65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65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637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Григорьева Инна Аркадьевна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урок развития речи в 5б классе «Подготовка к сочинению по теме «Что такое дружба?»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«Развитие познавательного интереса на уроках словесности в 5 классе»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08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Зарецкая Елена Николаевна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урок истории</a:t>
                      </a:r>
                      <a:endParaRPr lang="ru-RU" sz="700" dirty="0"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 7а классе по теме «Формирование единых государств в Европе и России»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«Развитие познавательной деятельности на уроках истории»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637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Жукова Анна Дмитриевна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урок истории в 8в классе «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Восстание под предводительством Е. И. Пугачёва».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«Метод проблемного изучения на уроках истории».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45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Миловидова Анфиса Алексеевна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урок английского языка в 6б классе «Грамматическая конструкция….»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«Обучение иностранному языку глухих и слабослышащих школьников».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637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Михайлова Дарья Владимировна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урок русского языка в 6б  классе «Двойная роль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е,ё,ю,я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«Использование  элементов технологии проблемного обучения на уроках русского языка»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327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Крестовская Александра Андреевна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урок русского языка в 6в классе «Имена существительные одушевлённые и неодушевлённые»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«Особенности построения современного урока в условиях введения ФГОС образования для обучающихся с умственной отсталостью»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45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Седельникова Ольга Игоревна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урок литературы в 9-2-а классе «Образ Евгения Онегина и тип  «лишнего человека» в русской литературе»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8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Системно-деятельностный</a:t>
                      </a:r>
                      <a:r>
                        <a:rPr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подход в преподавании русского языка и литературы в условиях реализации ФГОС»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637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Шаркова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Ольга Михайловна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урок русского языка «Степени сравнения имён прилагательных» 7а класс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«Метод критического мышления на уроках русского языка и литературы: рефлексия»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637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Яшкута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Маргарита Юрьевна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урок русского языка в 6а классе «Прямая речь»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«Работа над связной письменной речью на уроках словесности в 6 классе».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</TotalTime>
  <Words>1616</Words>
  <Application>Microsoft Office PowerPoint</Application>
  <PresentationFormat>Экран (4:3)</PresentationFormat>
  <Paragraphs>226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Tunga</vt:lpstr>
      <vt:lpstr>Wingdings</vt:lpstr>
      <vt:lpstr>Тема Office</vt:lpstr>
      <vt:lpstr>Государственное бюджетное общеобразовательное учреждение №31 школа-интернат Невского района Санкт-Петербурга  Методическое объединение учителей     словесности  и  обществознания</vt:lpstr>
      <vt:lpstr>Методическая тема школы</vt:lpstr>
      <vt:lpstr>Презентация PowerPoint</vt:lpstr>
      <vt:lpstr>Презентация PowerPoint</vt:lpstr>
      <vt:lpstr>Григорьева Инна Аркадьевна</vt:lpstr>
      <vt:lpstr>Презентация PowerPoint</vt:lpstr>
      <vt:lpstr>Презентация PowerPoint</vt:lpstr>
      <vt:lpstr>Презентация PowerPoint</vt:lpstr>
      <vt:lpstr>Выполнение плана методического объединения</vt:lpstr>
      <vt:lpstr>Внеклассные мероприятия: </vt:lpstr>
      <vt:lpstr>Презентация PowerPoint</vt:lpstr>
      <vt:lpstr>Диссеминация педагогического опыта </vt:lpstr>
      <vt:lpstr>Презентация PowerPoint</vt:lpstr>
      <vt:lpstr> Публикации позитивного опыта деятельности образовательного учреждения в СМИ в 2021 – 2022 учебном году </vt:lpstr>
      <vt:lpstr>Презентация PowerPoint</vt:lpstr>
      <vt:lpstr>Участие учащихся в олимпиадах и учебных конкурсах  </vt:lpstr>
      <vt:lpstr>Презентация PowerPoint</vt:lpstr>
      <vt:lpstr>Наставничество:</vt:lpstr>
      <vt:lpstr>Методическая тема школы  на 2022-2023 уч.г.</vt:lpstr>
      <vt:lpstr>Методическая тема  на 2022-2023 учебный год</vt:lpstr>
      <vt:lpstr>Презентация PowerPoint</vt:lpstr>
      <vt:lpstr>План работы МО на 2022-2023 уч.г.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189</cp:revision>
  <dcterms:created xsi:type="dcterms:W3CDTF">2020-06-19T07:53:42Z</dcterms:created>
  <dcterms:modified xsi:type="dcterms:W3CDTF">2022-09-08T10:58:12Z</dcterms:modified>
</cp:coreProperties>
</file>