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8"/>
  </p:notesMasterIdLst>
  <p:sldIdLst>
    <p:sldId id="257" r:id="rId3"/>
    <p:sldId id="262" r:id="rId4"/>
    <p:sldId id="307" r:id="rId5"/>
    <p:sldId id="264" r:id="rId6"/>
    <p:sldId id="265" r:id="rId7"/>
    <p:sldId id="266" r:id="rId8"/>
    <p:sldId id="267" r:id="rId9"/>
    <p:sldId id="310" r:id="rId10"/>
    <p:sldId id="286" r:id="rId11"/>
    <p:sldId id="287" r:id="rId12"/>
    <p:sldId id="300" r:id="rId13"/>
    <p:sldId id="271" r:id="rId14"/>
    <p:sldId id="272" r:id="rId15"/>
    <p:sldId id="320" r:id="rId16"/>
    <p:sldId id="273" r:id="rId17"/>
    <p:sldId id="274" r:id="rId18"/>
    <p:sldId id="319" r:id="rId19"/>
    <p:sldId id="275" r:id="rId20"/>
    <p:sldId id="276" r:id="rId21"/>
    <p:sldId id="318" r:id="rId22"/>
    <p:sldId id="290" r:id="rId23"/>
    <p:sldId id="291" r:id="rId24"/>
    <p:sldId id="277" r:id="rId25"/>
    <p:sldId id="278" r:id="rId26"/>
    <p:sldId id="309" r:id="rId27"/>
    <p:sldId id="279" r:id="rId28"/>
    <p:sldId id="280" r:id="rId29"/>
    <p:sldId id="281" r:id="rId30"/>
    <p:sldId id="311" r:id="rId31"/>
    <p:sldId id="282" r:id="rId32"/>
    <p:sldId id="283" r:id="rId33"/>
    <p:sldId id="296" r:id="rId34"/>
    <p:sldId id="297" r:id="rId35"/>
    <p:sldId id="284" r:id="rId36"/>
    <p:sldId id="285" r:id="rId37"/>
    <p:sldId id="294" r:id="rId38"/>
    <p:sldId id="299" r:id="rId39"/>
    <p:sldId id="295" r:id="rId40"/>
    <p:sldId id="268" r:id="rId41"/>
    <p:sldId id="269" r:id="rId42"/>
    <p:sldId id="270" r:id="rId43"/>
    <p:sldId id="288" r:id="rId44"/>
    <p:sldId id="289" r:id="rId45"/>
    <p:sldId id="315" r:id="rId46"/>
    <p:sldId id="31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66"/>
    <a:srgbClr val="3C3D60"/>
    <a:srgbClr val="B4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E1C25-2827-4355-9C66-A85AA8BBC8B9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FEAD4-9A77-4B5A-BA09-F1117C91A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8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96C7-755E-4688-BD13-9403A1202E9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5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96C7-755E-4688-BD13-9403A1202E9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1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FEAD4-9A77-4B5A-BA09-F1117C91AF1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3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56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71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7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76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1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346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47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98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0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80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601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66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505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53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4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6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8762F-7ECE-4474-9E8B-EBFB12BFEC0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F627A3-6BCD-41DB-968F-82C6090DB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1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Методическое 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объединение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учителей начальных классов</a:t>
            </a:r>
          </a:p>
          <a:p>
            <a:pPr algn="ctr"/>
            <a:endParaRPr lang="ru-RU" sz="2000" b="1" dirty="0" smtClean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u="sng" cap="none" spc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2022-2023 учебный год</a:t>
            </a:r>
            <a:endParaRPr lang="ru-RU" sz="4000" b="1" u="sng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116632"/>
            <a:ext cx="8677472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1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Образование:</a:t>
            </a:r>
            <a:r>
              <a:rPr lang="ru-RU" sz="21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ru-RU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высшее, окончила РГПУ имени А.И. Герцена (факультет коррекционной педагогики) в </a:t>
            </a:r>
            <a:r>
              <a:rPr lang="ru-RU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2001</a:t>
            </a:r>
            <a:r>
              <a:rPr lang="ru-RU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году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Общий стаж работы</a:t>
            </a:r>
            <a:r>
              <a:rPr lang="en-US" sz="24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4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100" b="1" dirty="0" smtClean="0">
                <a:latin typeface="Calibri" pitchFamily="34" charset="0"/>
              </a:rPr>
              <a:t>20 лет</a:t>
            </a:r>
            <a:endParaRPr lang="ru-RU" sz="2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1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Педагогический стаж </a:t>
            </a:r>
            <a:r>
              <a:rPr lang="ru-RU" sz="21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работы:</a:t>
            </a:r>
            <a:r>
              <a:rPr lang="ru-RU" sz="21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свыше </a:t>
            </a:r>
            <a:r>
              <a:rPr lang="ru-RU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15 </a:t>
            </a:r>
            <a:r>
              <a:rPr lang="ru-RU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лет</a:t>
            </a:r>
            <a:r>
              <a:rPr lang="ru-RU" sz="2100" dirty="0">
                <a:latin typeface="Calibri" pitchFamily="34" charset="0"/>
              </a:rPr>
              <a:t> </a:t>
            </a:r>
            <a:endParaRPr lang="ru-RU" sz="21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1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 в ГБОУ № 31</a:t>
            </a:r>
            <a:r>
              <a:rPr lang="ru-RU" sz="21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  <a:r>
              <a:rPr lang="ru-RU" sz="2100" b="1" dirty="0" smtClean="0">
                <a:latin typeface="Calibri" pitchFamily="34" charset="0"/>
              </a:rPr>
              <a:t>20</a:t>
            </a:r>
            <a:r>
              <a:rPr lang="ru-RU" sz="2100" dirty="0" smtClean="0">
                <a:latin typeface="Calibri" pitchFamily="34" charset="0"/>
              </a:rPr>
              <a:t> лет  </a:t>
            </a:r>
          </a:p>
          <a:p>
            <a:pPr>
              <a:spcBef>
                <a:spcPct val="50000"/>
              </a:spcBef>
              <a:defRPr/>
            </a:pPr>
            <a:r>
              <a:rPr lang="ru-RU" sz="21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Повышение </a:t>
            </a:r>
            <a:r>
              <a:rPr lang="ru-RU" sz="21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квалификации</a:t>
            </a:r>
            <a:r>
              <a:rPr lang="ru-RU" sz="21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2100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1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ru-RU" sz="1600" dirty="0" smtClean="0">
                <a:latin typeface="Calibri" pitchFamily="34" charset="0"/>
              </a:rPr>
              <a:t>ООО </a:t>
            </a:r>
            <a:r>
              <a:rPr lang="ru-RU" sz="1600" dirty="0">
                <a:latin typeface="Calibri" pitchFamily="34" charset="0"/>
              </a:rPr>
              <a:t>«</a:t>
            </a:r>
            <a:r>
              <a:rPr lang="ru-RU" sz="1600" dirty="0" err="1">
                <a:latin typeface="Calibri" pitchFamily="34" charset="0"/>
              </a:rPr>
              <a:t>Инфоурок</a:t>
            </a:r>
            <a:r>
              <a:rPr lang="ru-RU" sz="1600" dirty="0">
                <a:latin typeface="Calibri" pitchFamily="34" charset="0"/>
              </a:rPr>
              <a:t>» </a:t>
            </a:r>
            <a:r>
              <a:rPr lang="ru-RU" sz="1600" dirty="0" smtClean="0">
                <a:latin typeface="Calibri" pitchFamily="34" charset="0"/>
              </a:rPr>
              <a:t>по программе «</a:t>
            </a:r>
            <a:r>
              <a:rPr lang="ru-RU" sz="1600" b="1" i="1" dirty="0" smtClean="0">
                <a:latin typeface="Calibri" pitchFamily="34" charset="0"/>
              </a:rPr>
              <a:t>Организация </a:t>
            </a:r>
            <a:r>
              <a:rPr lang="ru-RU" sz="1600" b="1" i="1" dirty="0">
                <a:latin typeface="Calibri" pitchFamily="34" charset="0"/>
              </a:rPr>
              <a:t>работы с обучающимися с </a:t>
            </a:r>
          </a:p>
          <a:p>
            <a:pPr algn="just"/>
            <a:r>
              <a:rPr lang="ru-RU" sz="1600" b="1" i="1" dirty="0" smtClean="0">
                <a:latin typeface="Calibri" pitchFamily="34" charset="0"/>
              </a:rPr>
              <a:t>      ограниченными </a:t>
            </a:r>
            <a:r>
              <a:rPr lang="ru-RU" sz="1600" b="1" i="1" dirty="0">
                <a:latin typeface="Calibri" pitchFamily="34" charset="0"/>
              </a:rPr>
              <a:t>возможностями здоровья (ОВЗ) в соответствии с </a:t>
            </a:r>
            <a:endParaRPr lang="ru-RU" sz="1600" b="1" i="1" dirty="0" smtClean="0">
              <a:latin typeface="Calibri" pitchFamily="34" charset="0"/>
            </a:endParaRPr>
          </a:p>
          <a:p>
            <a:pPr algn="just"/>
            <a:r>
              <a:rPr lang="ru-RU" sz="1600" b="1" i="1" dirty="0" smtClean="0">
                <a:latin typeface="Calibri" pitchFamily="34" charset="0"/>
              </a:rPr>
              <a:t>      ФГОС</a:t>
            </a:r>
            <a:r>
              <a:rPr lang="ru-RU" sz="1600" dirty="0" smtClean="0">
                <a:latin typeface="Calibri" pitchFamily="34" charset="0"/>
              </a:rPr>
              <a:t>»  (30.05.2019г. – 19.06.2019г.);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itchFamily="34" charset="0"/>
              </a:rPr>
              <a:t>курсы в автономной некоммерческой образовательной организации «Центр дополнительного профессионального образования «АНЭКС»» по программе </a:t>
            </a:r>
            <a:r>
              <a:rPr lang="ru-RU" sz="1600" b="1" i="1" dirty="0" smtClean="0">
                <a:latin typeface="Calibri" pitchFamily="34" charset="0"/>
              </a:rPr>
              <a:t>«Использование интерактивного программного обеспечения в образовательном процессе» </a:t>
            </a:r>
            <a:r>
              <a:rPr lang="ru-RU" sz="1600" dirty="0" smtClean="0">
                <a:latin typeface="Calibri" pitchFamily="34" charset="0"/>
              </a:rPr>
              <a:t>(14.06.2019г. – 27.06.2019г.)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«Центр инновационного образования и воспитания» </a:t>
            </a:r>
            <a:r>
              <a:rPr lang="ru-RU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(Единый урок</a:t>
            </a:r>
            <a:r>
              <a:rPr lang="ru-RU" sz="16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6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«Организация </a:t>
            </a:r>
            <a:r>
              <a:rPr lang="ru-RU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деятельности педагогических работников по классному руководству</a:t>
            </a:r>
            <a:r>
              <a:rPr lang="ru-RU" sz="16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ru-RU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(29.09.2020г.)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ФГБОУВО «Челябинский государственный университет» Институт образования и практической психологии 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600" b="1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Кинопедагогика</a:t>
            </a:r>
            <a:r>
              <a:rPr lang="ru-RU" sz="16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инклюзивном образовании»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(10.11.2020 – 20.11.2020г</a:t>
            </a:r>
            <a:r>
              <a:rPr lang="ru-RU" sz="16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ИМЦ Невского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района </a:t>
            </a:r>
            <a:r>
              <a:rPr lang="ru-RU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«Индивидуализация образовательных маршрутов обучающихся с ОВЗ </a:t>
            </a:r>
            <a:r>
              <a:rPr lang="ru-RU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контексте ФГОС» </a:t>
            </a:r>
            <a:r>
              <a:rPr lang="ru-RU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(07.04.2022г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. – 26.05.2022г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Calibri" pitchFamily="34" charset="0"/>
            </a:endParaRPr>
          </a:p>
          <a:p>
            <a:pPr algn="just"/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8497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Педагогические достижения: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CC3300"/>
                </a:solidFill>
              </a:rPr>
              <a:t>ПОБЕДИТЕЛЬ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/>
              <a:t>районного конкурса педагогических достижений </a:t>
            </a:r>
            <a:r>
              <a:rPr lang="ru-RU" sz="2400" b="1" dirty="0"/>
              <a:t>«Мир в твоих </a:t>
            </a:r>
            <a:r>
              <a:rPr lang="ru-RU" sz="2400" b="1" dirty="0" smtClean="0"/>
              <a:t>руках» </a:t>
            </a:r>
            <a:r>
              <a:rPr lang="ru-RU" sz="2400" dirty="0" smtClean="0"/>
              <a:t>в 2018-2019 году в номинации </a:t>
            </a:r>
            <a:r>
              <a:rPr lang="ru-RU" sz="2400" b="1" i="1" dirty="0"/>
              <a:t>«Учитель года</a:t>
            </a:r>
            <a:r>
              <a:rPr lang="ru-RU" sz="2400" b="1" i="1" dirty="0" smtClean="0"/>
              <a:t>».</a:t>
            </a:r>
            <a:endParaRPr lang="ru-RU" sz="2400" i="1" dirty="0" smtClean="0"/>
          </a:p>
          <a:p>
            <a:pPr lvl="0">
              <a:spcBef>
                <a:spcPct val="50000"/>
              </a:spcBef>
              <a:defRPr/>
            </a:pPr>
            <a:r>
              <a:rPr lang="ru-RU" sz="28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Повышение уровня педагогического мастерства</a:t>
            </a:r>
            <a:r>
              <a:rPr lang="ru-RU" sz="28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ea typeface="Times New Roman" panose="02020603050405020304" pitchFamily="18" charset="0"/>
              </a:rPr>
              <a:t>городской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семинар </a:t>
            </a: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«Развитие и обучение детей с ограниченными </a:t>
            </a:r>
            <a:r>
              <a:rPr lang="ru-RU" sz="2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возможностями </a:t>
            </a: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здоровья»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на базе ГБОУ школы-интерната №8 Пушкинского района СПб, 12-19 марта 2019г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3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581128"/>
            <a:ext cx="85689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</a:rPr>
              <a:t>Еремеева Анна Алексеевна –                                             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высшей квалификационной категории </a:t>
            </a:r>
            <a:r>
              <a:rPr lang="ru-RU" sz="3200" b="1" dirty="0" smtClean="0">
                <a:solidFill>
                  <a:srgbClr val="000066"/>
                </a:solidFill>
              </a:rPr>
              <a:t>                 </a:t>
            </a:r>
            <a:r>
              <a:rPr lang="ru-RU" sz="2800" dirty="0" smtClean="0">
                <a:solidFill>
                  <a:srgbClr val="000066"/>
                </a:solidFill>
              </a:rPr>
              <a:t>(распоряжение Комитета по образованию СПб                           </a:t>
            </a:r>
            <a:r>
              <a:rPr lang="ru-RU" sz="2800" u="sng" dirty="0" smtClean="0">
                <a:solidFill>
                  <a:srgbClr val="000066"/>
                </a:solidFill>
              </a:rPr>
              <a:t>№2882-р</a:t>
            </a:r>
            <a:r>
              <a:rPr lang="ru-RU" sz="2800" dirty="0" smtClean="0">
                <a:solidFill>
                  <a:srgbClr val="000066"/>
                </a:solidFill>
              </a:rPr>
              <a:t> от 04.10.2018 г.)  </a:t>
            </a:r>
            <a:endParaRPr lang="ru-RU" sz="2800" dirty="0">
              <a:solidFill>
                <a:srgbClr val="00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" r="1029" b="11835"/>
          <a:stretch/>
        </p:blipFill>
        <p:spPr>
          <a:xfrm>
            <a:off x="2987824" y="476672"/>
            <a:ext cx="2880320" cy="372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7504" y="260648"/>
            <a:ext cx="8812088" cy="63367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uLnTx/>
                <a:uFillTx/>
                <a:latin typeface="+mn-lt"/>
                <a:ea typeface="+mn-ea"/>
                <a:cs typeface="+mn-cs"/>
              </a:rPr>
              <a:t>Образование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высшее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ru-RU" sz="2000" dirty="0" smtClean="0"/>
              <a:t>РГПУ им. А.И. Герцена в 2000 году (факультет коррекционной педагогики)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b="1" i="1" u="sng" dirty="0">
                <a:solidFill>
                  <a:srgbClr val="CC3300"/>
                </a:solidFill>
              </a:rPr>
              <a:t>Общий стаж работы</a:t>
            </a:r>
            <a:r>
              <a:rPr lang="en-US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24</a:t>
            </a:r>
            <a:r>
              <a:rPr lang="ru-RU" sz="2000" dirty="0" smtClean="0">
                <a:latin typeface="Calibri" pitchFamily="34" charset="0"/>
              </a:rPr>
              <a:t> года</a:t>
            </a:r>
            <a:endParaRPr lang="ru-RU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uLnTx/>
                <a:uFillTx/>
                <a:latin typeface="+mn-lt"/>
                <a:ea typeface="+mn-ea"/>
                <a:cs typeface="+mn-cs"/>
              </a:rPr>
              <a:t>Педагогический стаж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свыше 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15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лет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ru-RU" sz="2000" b="1" i="1" u="sng" dirty="0" smtClean="0">
                <a:solidFill>
                  <a:srgbClr val="CC3300"/>
                </a:solidFill>
              </a:rPr>
              <a:t>Стаж работы в ГБОУ № 31</a:t>
            </a:r>
            <a:r>
              <a:rPr lang="ru-RU" sz="2000" b="1" i="1" dirty="0" smtClean="0">
                <a:solidFill>
                  <a:srgbClr val="CC3300"/>
                </a:solidFill>
              </a:rPr>
              <a:t>: </a:t>
            </a:r>
            <a:r>
              <a:rPr lang="ru-RU" sz="2000" b="1" dirty="0" smtClean="0">
                <a:latin typeface="Calibri" pitchFamily="34" charset="0"/>
              </a:rPr>
              <a:t>18</a:t>
            </a:r>
            <a:r>
              <a:rPr lang="ru-RU" sz="2000" dirty="0" smtClean="0">
                <a:latin typeface="Calibri" pitchFamily="34" charset="0"/>
              </a:rPr>
              <a:t> лет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uLnTx/>
                <a:uFillTx/>
                <a:latin typeface="+mn-lt"/>
                <a:ea typeface="+mn-ea"/>
                <a:cs typeface="+mn-cs"/>
              </a:rPr>
              <a:t>Повышение квалификации: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algn="just">
              <a:buFontTx/>
              <a:buChar char="•"/>
              <a:defRPr/>
            </a:pPr>
            <a:r>
              <a:rPr lang="ru-RU" sz="2000" dirty="0" smtClean="0">
                <a:latin typeface="Calibri" pitchFamily="34" charset="0"/>
              </a:rPr>
              <a:t> курсы </a:t>
            </a:r>
            <a:r>
              <a:rPr lang="ru-RU" sz="2000" dirty="0" smtClean="0">
                <a:latin typeface="Calibri" pitchFamily="34" charset="0"/>
              </a:rPr>
              <a:t>на базе СПб АППО по программе </a:t>
            </a:r>
            <a:r>
              <a:rPr lang="ru-RU" sz="2000" b="1" i="1" dirty="0" smtClean="0"/>
              <a:t>«Основы мировых религиозных культур в курсе ОРКСЭ: пути реализации ФГОС» </a:t>
            </a:r>
            <a:r>
              <a:rPr lang="ru-RU" sz="2000" dirty="0" smtClean="0"/>
              <a:t>(01.02.2017г. -07.06.2017г.).</a:t>
            </a:r>
          </a:p>
          <a:p>
            <a:pPr algn="just">
              <a:buFontTx/>
              <a:buChar char="•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</a:rPr>
              <a:t>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</a:rPr>
              <a:t>районный круглый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uLnTx/>
                <a:uFillTx/>
              </a:rPr>
              <a:t> стол «Особенности организации речевой среды для обучающихся с нарушениями коммуникации» ИМЦ Невского района, выступление с докладом на тему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uLnTx/>
                <a:uFillTx/>
              </a:rPr>
              <a:t>«Подходы работы при нарушениях коммуникации у обучающихся с ТНР» </a:t>
            </a:r>
            <a:r>
              <a:rPr kumimoji="0" lang="ru-RU" sz="2000" u="none" strike="noStrike" kern="1200" cap="none" spc="0" normalizeH="0" noProof="0" dirty="0" smtClean="0">
                <a:ln>
                  <a:noFill/>
                </a:ln>
                <a:uLnTx/>
                <a:uFillTx/>
              </a:rPr>
              <a:t>(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11.10.2017г.)</a:t>
            </a:r>
          </a:p>
          <a:p>
            <a:pPr lvl="0" algn="just">
              <a:buFontTx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 ИМЦ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</a:rPr>
              <a:t>Невского р-на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СПб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ru-RU" sz="2000" b="1" i="1" dirty="0">
                <a:solidFill>
                  <a:prstClr val="black"/>
                </a:solidFill>
                <a:latin typeface="Calibri" pitchFamily="34" charset="0"/>
              </a:rPr>
              <a:t> «Содержание, формы и методы воспитательной работы классного руководителя в условиях реализации ФГОС»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</a:rPr>
              <a:t>(14.10.2020-24.12.2020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г.</a:t>
            </a:r>
          </a:p>
          <a:p>
            <a:pPr lvl="0" algn="just">
              <a:buFontTx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«Центр инновационного образования и воспитания» 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(Единый урок) </a:t>
            </a:r>
            <a:r>
              <a:rPr lang="ru-RU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«Организация деятельности педагогических работников по классному руководству»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(29.09.2020г</a:t>
            </a:r>
            <a:r>
              <a:rPr lang="ru-RU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 flipV="1">
            <a:off x="3131840" y="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0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endParaRPr lang="ru-RU" sz="2000" b="1" u="sng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7504" y="260648"/>
            <a:ext cx="8812088" cy="63367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 flipV="1">
            <a:off x="3131840" y="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0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endParaRPr lang="ru-RU" sz="2000" b="1" u="sng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2068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Конкурсы:</a:t>
            </a:r>
            <a:r>
              <a:rPr lang="ru-RU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marL="285750" lvl="0" indent="-285750" algn="just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Диплом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победителя в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 Международном фестивале педагогического мастерства «Современная система образования - взгляд в будущее»</a:t>
            </a:r>
          </a:p>
          <a:p>
            <a:pPr lvl="0" algn="just">
              <a:buFontTx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   Диплом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I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степени в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</a:rPr>
              <a:t>IV Всероссийском сетевом конкурсе профессионального мастерства работников образования   «Мастерство без границ» ,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март 2022</a:t>
            </a:r>
          </a:p>
          <a:p>
            <a:pPr lvl="0" algn="just">
              <a:defRPr/>
            </a:pPr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_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3949700" cy="4114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4509120"/>
            <a:ext cx="82296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5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Козырева </a:t>
            </a:r>
            <a:r>
              <a:rPr lang="ru-RU" sz="35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Ирина Владимировна – </a:t>
            </a:r>
            <a:r>
              <a:rPr lang="ru-RU" sz="35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учитель  высшей квалификационной категории </a:t>
            </a: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</a:t>
            </a:r>
            <a:r>
              <a:rPr lang="ru-RU" sz="2800" dirty="0">
                <a:solidFill>
                  <a:srgbClr val="000066"/>
                </a:solidFill>
              </a:rPr>
              <a:t>распоряжение Комитета по образованию СПб </a:t>
            </a:r>
            <a:r>
              <a:rPr lang="ru-RU" sz="28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№2882-р</a:t>
            </a: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от 04.10.2018г.)</a:t>
            </a:r>
            <a:endParaRPr lang="ru-RU" sz="23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504" y="188640"/>
            <a:ext cx="885698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Образование:</a:t>
            </a: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высшее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РГПУ им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А.И. Герцена в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2004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году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Общий стаж работы</a:t>
            </a:r>
            <a:r>
              <a:rPr lang="en-US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21 год </a:t>
            </a:r>
            <a:endParaRPr lang="ru-RU" sz="2000" b="1" dirty="0" smtClean="0">
              <a:latin typeface="Calibri" pitchFamily="34" charset="0"/>
            </a:endParaRPr>
          </a:p>
          <a:p>
            <a:pPr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Педагогический </a:t>
            </a: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стаж:</a:t>
            </a:r>
            <a:r>
              <a:rPr lang="ru-RU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свыше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лет 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 в ГБОУ № 31</a:t>
            </a:r>
            <a:r>
              <a:rPr lang="ru-RU" sz="2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  <a:r>
              <a:rPr lang="ru-RU" b="1" dirty="0" smtClean="0">
                <a:latin typeface="Calibri" pitchFamily="34" charset="0"/>
              </a:rPr>
              <a:t>13</a:t>
            </a:r>
            <a:r>
              <a:rPr lang="ru-RU" dirty="0" smtClean="0">
                <a:latin typeface="Calibri" pitchFamily="34" charset="0"/>
              </a:rPr>
              <a:t> лет  </a:t>
            </a:r>
            <a:endParaRPr lang="ru-RU" sz="20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Повышение </a:t>
            </a: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квалификации:  </a:t>
            </a:r>
          </a:p>
          <a:p>
            <a:pPr algn="just">
              <a:buFontTx/>
              <a:buChar char="•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курсы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 базе Государственного бюджетного учреждения дополнительного профессионального образования «Санкт-Петербургский центр оценки качества образования и информационных технологий» по теме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«Использование интерактивных технологий в образовательном процессе»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(29.11.2016г. – 09.12.2016г.).</a:t>
            </a:r>
          </a:p>
          <a:p>
            <a:pPr algn="just">
              <a:buFontTx/>
              <a:buChar char="•"/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курсы в государственном бюджетном учреждении дополнительного профессионального образования СПб АППО по программе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«Основы мировых религиозных культур в курсе ОРКСЭ: пути реализации ФГОС»,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108 часов (07.02.2018г. – 15.06.2018г.)</a:t>
            </a:r>
          </a:p>
          <a:p>
            <a:pPr algn="just">
              <a:buFontTx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«Центр инновационного образования и воспитания» 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(Единый урок) </a:t>
            </a:r>
            <a:r>
              <a:rPr lang="ru-RU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«Организация деятельности педагогических работников по классному руководству»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(29.09.2020г.)</a:t>
            </a:r>
            <a:endParaRPr lang="ru-RU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Tx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ИМЦ Невского р-на </a:t>
            </a:r>
            <a:r>
              <a:rPr lang="ru-RU" dirty="0" err="1">
                <a:solidFill>
                  <a:prstClr val="black"/>
                </a:solidFill>
                <a:latin typeface="Calibri" pitchFamily="34" charset="0"/>
              </a:rPr>
              <a:t>Спб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ru-RU" b="1" i="1" dirty="0">
                <a:solidFill>
                  <a:prstClr val="black"/>
                </a:solidFill>
                <a:latin typeface="Calibri" pitchFamily="34" charset="0"/>
              </a:rPr>
              <a:t> «Содержание, формы и методы воспитательной работы классного руководителя в условиях реализации ФГОС»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(14.10.2020-24.12.2020 г</a:t>
            </a: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algn="just">
              <a:defRPr/>
            </a:pP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algn="just">
              <a:buFontTx/>
              <a:buChar char="•"/>
              <a:defRPr/>
            </a:pPr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5326" y="332656"/>
            <a:ext cx="867916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lvl="0" algn="just">
              <a:defRPr/>
            </a:pPr>
            <a:endParaRPr lang="ru-RU" b="1" i="1" u="sng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algn="just">
              <a:defRPr/>
            </a:pPr>
            <a:endParaRPr lang="ru-RU" b="1" i="1" u="sng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algn="just">
              <a:defRPr/>
            </a:pPr>
            <a:endParaRPr lang="ru-RU" b="1" i="1" u="sng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algn="just"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Конкурсы</a:t>
            </a: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ru-RU" sz="2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lang="ru-RU" sz="2000" b="1" i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lvl="0" indent="-285750" algn="just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лауреат </a:t>
            </a:r>
            <a:r>
              <a:rPr lang="ru-RU" sz="2000" dirty="0">
                <a:solidFill>
                  <a:prstClr val="black"/>
                </a:solidFill>
              </a:rPr>
              <a:t>районного конкурса </a:t>
            </a:r>
            <a:r>
              <a:rPr lang="ru-RU" sz="2000" b="1" i="1" u="sng" dirty="0">
                <a:solidFill>
                  <a:prstClr val="black"/>
                </a:solidFill>
              </a:rPr>
              <a:t>«Талантливый педагог»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в </a:t>
            </a:r>
            <a:r>
              <a:rPr lang="ru-RU" sz="2000" b="1" dirty="0">
                <a:solidFill>
                  <a:prstClr val="black"/>
                </a:solidFill>
              </a:rPr>
              <a:t>2017-2018 году  </a:t>
            </a:r>
            <a:r>
              <a:rPr lang="ru-RU" sz="2000" dirty="0">
                <a:solidFill>
                  <a:prstClr val="black"/>
                </a:solidFill>
              </a:rPr>
              <a:t>в номинации </a:t>
            </a:r>
            <a:r>
              <a:rPr lang="ru-RU" sz="2000" i="1" dirty="0">
                <a:solidFill>
                  <a:prstClr val="black"/>
                </a:solidFill>
              </a:rPr>
              <a:t>«Вышивка, ручное шитьё</a:t>
            </a:r>
            <a:r>
              <a:rPr lang="ru-RU" sz="2000" i="1" dirty="0" smtClean="0">
                <a:solidFill>
                  <a:prstClr val="black"/>
                </a:solidFill>
              </a:rPr>
              <a:t>»</a:t>
            </a:r>
          </a:p>
          <a:p>
            <a:pPr marL="285750" lvl="0" indent="-285750" algn="just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Диплом победителя в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 Международном фестивале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педагогического мастерства «Современная система образования - взгляд в будущее»</a:t>
            </a:r>
          </a:p>
          <a:p>
            <a:pPr lvl="0" algn="just">
              <a:buFontTx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   Диплом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II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степени в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</a:rPr>
              <a:t>IV Всероссийском сетевом конкурсе </a:t>
            </a:r>
            <a:r>
              <a:rPr lang="ru-RU" sz="2000" b="1" dirty="0">
                <a:solidFill>
                  <a:prstClr val="black"/>
                </a:solidFill>
                <a:latin typeface="Calibri" pitchFamily="34" charset="0"/>
              </a:rPr>
              <a:t>профессионального мастерства работников образования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</a:rPr>
              <a:t>  «</a:t>
            </a:r>
            <a:r>
              <a:rPr lang="ru-RU" sz="2000" b="1" dirty="0">
                <a:solidFill>
                  <a:prstClr val="black"/>
                </a:solidFill>
                <a:latin typeface="Calibri" pitchFamily="34" charset="0"/>
              </a:rPr>
              <a:t>Мастерство без границ»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март 2022</a:t>
            </a:r>
          </a:p>
          <a:p>
            <a:pPr lvl="0" algn="just">
              <a:buFontTx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    лауреат </a:t>
            </a:r>
            <a:r>
              <a:rPr lang="ru-RU" sz="2000" dirty="0" smtClean="0">
                <a:solidFill>
                  <a:prstClr val="black"/>
                </a:solidFill>
              </a:rPr>
              <a:t>районного </a:t>
            </a:r>
            <a:r>
              <a:rPr lang="ru-RU" sz="2000" dirty="0">
                <a:solidFill>
                  <a:prstClr val="black"/>
                </a:solidFill>
              </a:rPr>
              <a:t>конкурса </a:t>
            </a:r>
            <a:r>
              <a:rPr lang="ru-RU" sz="2000" b="1" i="1" u="sng" dirty="0">
                <a:solidFill>
                  <a:prstClr val="black"/>
                </a:solidFill>
              </a:rPr>
              <a:t>«Талантливый педагог»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</a:rPr>
              <a:t>номинации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 «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</a:rPr>
              <a:t>Вязание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», 2022 г.</a:t>
            </a:r>
            <a:endParaRPr lang="ru-RU" sz="2000" dirty="0">
              <a:solidFill>
                <a:prstClr val="black"/>
              </a:solidFill>
              <a:latin typeface="Calibri" pitchFamily="34" charset="0"/>
            </a:endParaRPr>
          </a:p>
          <a:p>
            <a:pPr lvl="0" algn="just">
              <a:buFontTx/>
              <a:buChar char="•"/>
              <a:defRPr/>
            </a:pPr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83568" y="4581128"/>
            <a:ext cx="81534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Красикова </a:t>
            </a:r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Анна Алексеевна </a:t>
            </a: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                                  </a:t>
            </a:r>
            <a:r>
              <a:rPr lang="ru-RU" sz="3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учитель первой квалификационной категории </a:t>
            </a:r>
            <a:r>
              <a:rPr lang="ru-RU" sz="2800" dirty="0" smtClean="0">
                <a:solidFill>
                  <a:srgbClr val="000066"/>
                </a:solidFill>
                <a:latin typeface="Calibri" pitchFamily="34" charset="0"/>
              </a:rPr>
              <a:t>(распоряжение Комитета по образованию СПб </a:t>
            </a:r>
            <a:r>
              <a:rPr lang="ru-RU" sz="2800" u="sng" dirty="0" smtClean="0">
                <a:solidFill>
                  <a:srgbClr val="000066"/>
                </a:solidFill>
                <a:latin typeface="Calibri" pitchFamily="34" charset="0"/>
              </a:rPr>
              <a:t>№</a:t>
            </a:r>
            <a:r>
              <a:rPr lang="ru-RU" sz="2800" u="sng" dirty="0" smtClean="0">
                <a:solidFill>
                  <a:srgbClr val="000066"/>
                </a:solidFill>
                <a:latin typeface="Calibri" pitchFamily="34" charset="0"/>
              </a:rPr>
              <a:t>3199-р</a:t>
            </a:r>
            <a:r>
              <a:rPr lang="ru-RU" sz="2800" dirty="0" smtClean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ru-RU" sz="2800" dirty="0" smtClean="0">
                <a:solidFill>
                  <a:srgbClr val="000066"/>
                </a:solidFill>
                <a:latin typeface="Calibri" pitchFamily="34" charset="0"/>
              </a:rPr>
              <a:t>от </a:t>
            </a:r>
            <a:r>
              <a:rPr lang="ru-RU" sz="2800" dirty="0" smtClean="0">
                <a:solidFill>
                  <a:srgbClr val="000066"/>
                </a:solidFill>
                <a:latin typeface="Calibri" pitchFamily="34" charset="0"/>
              </a:rPr>
              <a:t>02.12.2021г</a:t>
            </a:r>
            <a:r>
              <a:rPr lang="ru-RU" sz="2800" dirty="0" smtClean="0">
                <a:solidFill>
                  <a:srgbClr val="000066"/>
                </a:solidFill>
                <a:latin typeface="Calibri" pitchFamily="34" charset="0"/>
              </a:rPr>
              <a:t>.) </a:t>
            </a:r>
            <a:r>
              <a:rPr lang="ru-RU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</a:t>
            </a:r>
            <a:r>
              <a:rPr lang="ru-RU" sz="35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                                                       </a:t>
            </a:r>
            <a:endParaRPr lang="ru-RU" sz="3500" b="1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" name="Picture 2" descr="C:\Users\Учитель\Desktop\МО\наше  МО\МО 2016-2017\Красикова А.А..jpg"/>
          <p:cNvPicPr>
            <a:picLocks noChangeAspect="1" noChangeArrowheads="1"/>
          </p:cNvPicPr>
          <p:nvPr/>
        </p:nvPicPr>
        <p:blipFill>
          <a:blip r:embed="rId3" cstate="print"/>
          <a:srcRect l="9061" t="9343" r="11481" b="12088"/>
          <a:stretch>
            <a:fillRect/>
          </a:stretch>
        </p:blipFill>
        <p:spPr bwMode="auto">
          <a:xfrm>
            <a:off x="2843808" y="404664"/>
            <a:ext cx="2952328" cy="3936437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79512" y="188640"/>
            <a:ext cx="8763000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Образование:</a:t>
            </a:r>
            <a:r>
              <a:rPr lang="ru-RU" sz="2200" dirty="0">
                <a:solidFill>
                  <a:srgbClr val="006666"/>
                </a:solidFill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высшее, закончила РГПУ им. А.И. Герцена (факультет коррекционной педагогики) в </a:t>
            </a:r>
            <a:r>
              <a:rPr lang="ru-RU" sz="2000" b="1" dirty="0">
                <a:latin typeface="Calibri" pitchFamily="34" charset="0"/>
              </a:rPr>
              <a:t>2005</a:t>
            </a:r>
            <a:r>
              <a:rPr lang="ru-RU" sz="2000" dirty="0">
                <a:latin typeface="Calibri" pitchFamily="34" charset="0"/>
              </a:rPr>
              <a:t> году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>
              <a:defRPr/>
            </a:pPr>
            <a:r>
              <a:rPr lang="ru-RU" sz="22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Общий стаж работы</a:t>
            </a:r>
            <a:r>
              <a:rPr lang="en-US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19 </a:t>
            </a:r>
            <a:r>
              <a:rPr lang="ru-RU" sz="2000" b="1" dirty="0" smtClean="0">
                <a:latin typeface="Calibri" pitchFamily="34" charset="0"/>
              </a:rPr>
              <a:t>лет </a:t>
            </a:r>
            <a:endParaRPr lang="ru-RU" sz="2000" b="1" dirty="0" smtClean="0">
              <a:latin typeface="Calibri" pitchFamily="34" charset="0"/>
            </a:endParaRPr>
          </a:p>
          <a:p>
            <a:pPr>
              <a:defRPr/>
            </a:pPr>
            <a:r>
              <a:rPr lang="ru-RU" sz="22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Педагогический </a:t>
            </a:r>
            <a:r>
              <a:rPr lang="ru-RU" sz="22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работы:</a:t>
            </a:r>
            <a:r>
              <a:rPr lang="ru-RU" sz="2200" dirty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свыше </a:t>
            </a:r>
            <a:r>
              <a:rPr lang="ru-RU" sz="2000" b="1" dirty="0" smtClean="0">
                <a:latin typeface="Calibri" pitchFamily="34" charset="0"/>
              </a:rPr>
              <a:t>15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лет </a:t>
            </a:r>
            <a:endParaRPr lang="ru-RU" sz="20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2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 в ГБОУ № 31:</a:t>
            </a:r>
            <a:r>
              <a:rPr lang="ru-RU" sz="22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200" dirty="0" smtClean="0">
                <a:solidFill>
                  <a:srgbClr val="CC3300"/>
                </a:solidFill>
                <a:latin typeface="Calibri" pitchFamily="34" charset="0"/>
              </a:rPr>
              <a:t>  </a:t>
            </a:r>
            <a:r>
              <a:rPr lang="ru-RU" sz="2000" b="1" dirty="0" smtClean="0">
                <a:latin typeface="Calibri" pitchFamily="34" charset="0"/>
              </a:rPr>
              <a:t>17</a:t>
            </a:r>
            <a:r>
              <a:rPr lang="ru-RU" sz="2000" dirty="0" smtClean="0">
                <a:latin typeface="Calibri" pitchFamily="34" charset="0"/>
              </a:rPr>
              <a:t> лет</a:t>
            </a:r>
          </a:p>
          <a:p>
            <a:r>
              <a:rPr lang="ru-RU" sz="22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Повышение </a:t>
            </a:r>
            <a:r>
              <a:rPr lang="ru-RU" sz="22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квалификации:</a:t>
            </a:r>
            <a:r>
              <a:rPr lang="ru-RU" sz="2200" i="1" dirty="0">
                <a:solidFill>
                  <a:srgbClr val="CC3300"/>
                </a:solidFill>
                <a:latin typeface="Calibri" pitchFamily="34" charset="0"/>
              </a:rPr>
              <a:t> </a:t>
            </a:r>
            <a:endParaRPr lang="ru-RU" sz="2200" i="1" dirty="0" smtClean="0">
              <a:solidFill>
                <a:srgbClr val="CC3300"/>
              </a:solidFill>
              <a:latin typeface="Calibri" pitchFamily="34" charset="0"/>
            </a:endParaRPr>
          </a:p>
          <a:p>
            <a:endParaRPr lang="ru-RU" sz="2200" dirty="0">
              <a:solidFill>
                <a:srgbClr val="000066"/>
              </a:solidFill>
              <a:latin typeface="Calibri" pitchFamily="34" charset="0"/>
            </a:endParaRPr>
          </a:p>
          <a:p>
            <a:pPr algn="just">
              <a:buFontTx/>
              <a:buChar char="•"/>
            </a:pPr>
            <a:r>
              <a:rPr lang="ru-RU" sz="2000" dirty="0" smtClean="0"/>
              <a:t> ООО </a:t>
            </a:r>
            <a:r>
              <a:rPr lang="ru-RU" sz="2000" dirty="0"/>
              <a:t>«</a:t>
            </a:r>
            <a:r>
              <a:rPr lang="ru-RU" sz="2000" dirty="0" err="1"/>
              <a:t>Инфоурок</a:t>
            </a:r>
            <a:r>
              <a:rPr lang="ru-RU" sz="2000" dirty="0"/>
              <a:t>» «</a:t>
            </a:r>
            <a:r>
              <a:rPr lang="ru-RU" sz="2000" b="1" i="1" dirty="0"/>
              <a:t>Организация работы с обучающимися с ограниченными возможностями здоровья (ОВЗ) в соответствии с ФГОС</a:t>
            </a:r>
            <a:r>
              <a:rPr lang="ru-RU" sz="2000" dirty="0" smtClean="0"/>
              <a:t>» (30.05.2019г</a:t>
            </a:r>
            <a:r>
              <a:rPr lang="ru-RU" sz="2000" dirty="0"/>
              <a:t>. </a:t>
            </a:r>
            <a:r>
              <a:rPr lang="ru-RU" sz="2000" dirty="0" smtClean="0"/>
              <a:t>- 19.06.2019г.)</a:t>
            </a:r>
          </a:p>
          <a:p>
            <a:pPr algn="just"/>
            <a:endParaRPr lang="ru-RU" sz="2000" b="1" i="1" u="sng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0" algn="just">
              <a:buFontTx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ООО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«Центр инновационного образования и воспитания» 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(Единый урок) </a:t>
            </a:r>
            <a:r>
              <a:rPr lang="ru-RU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«Организация деятельности педагогических работников по классному руководству»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(29.09.2020г</a:t>
            </a:r>
            <a:r>
              <a:rPr lang="ru-RU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lvl="0" algn="just">
              <a:defRPr/>
            </a:pPr>
            <a:endParaRPr lang="ru-RU" i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Tx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 ИМЦ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</a:rPr>
              <a:t>Невского р-на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СПб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ru-RU" sz="2000" b="1" i="1" dirty="0">
                <a:solidFill>
                  <a:prstClr val="black"/>
                </a:solidFill>
                <a:latin typeface="Calibri" pitchFamily="34" charset="0"/>
              </a:rPr>
              <a:t> «Содержание, формы и методы воспитательной работы классного руководителя в условиях реализации ФГОС»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</a:rPr>
              <a:t>(</a:t>
            </a:r>
            <a:r>
              <a:rPr lang="ru-RU" sz="2000" i="1" dirty="0">
                <a:solidFill>
                  <a:prstClr val="black"/>
                </a:solidFill>
                <a:latin typeface="Calibri" pitchFamily="34" charset="0"/>
              </a:rPr>
              <a:t>14.10.2020-24.12.2020 г</a:t>
            </a:r>
            <a:r>
              <a:rPr lang="ru-RU" sz="2000" i="1" dirty="0" smtClean="0">
                <a:solidFill>
                  <a:prstClr val="black"/>
                </a:solidFill>
                <a:latin typeface="Calibri" pitchFamily="34" charset="0"/>
              </a:rPr>
              <a:t>.)</a:t>
            </a:r>
            <a:endParaRPr lang="ru-RU" sz="2000" i="1" dirty="0">
              <a:solidFill>
                <a:prstClr val="black"/>
              </a:solidFill>
              <a:latin typeface="Calibri" pitchFamily="34" charset="0"/>
            </a:endParaRPr>
          </a:p>
          <a:p>
            <a:pPr algn="just"/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1954"/>
            <a:ext cx="8964488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500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СОСТАВ МЕТОДИЧЕСКОГО ОБЪЕДИНЕНИЯ</a:t>
            </a:r>
            <a:endParaRPr lang="ru-RU" sz="2800" b="1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buFontTx/>
              <a:buChar char="•"/>
              <a:defRPr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Мишина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Наталья Владимировна –</a:t>
            </a: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председатель</a:t>
            </a:r>
          </a:p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Хватова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Марина 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Юрьевна - </a:t>
            </a:r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секретарь</a:t>
            </a:r>
          </a:p>
          <a:p>
            <a:pPr>
              <a:buFontTx/>
              <a:buChar char="•"/>
              <a:defRPr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Басловяк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Мария Владимировна</a:t>
            </a:r>
          </a:p>
          <a:p>
            <a:pPr>
              <a:buFontTx/>
              <a:buChar char="•"/>
              <a:defRPr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Еремеева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Анна Алексеевна</a:t>
            </a:r>
          </a:p>
          <a:p>
            <a:pPr>
              <a:buFontTx/>
              <a:buChar char="•"/>
              <a:defRPr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Козырева Ирина Владимировна</a:t>
            </a:r>
          </a:p>
          <a:p>
            <a:pPr>
              <a:buFontTx/>
              <a:buChar char="•"/>
              <a:defRPr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Котова Наталья Александровна</a:t>
            </a:r>
          </a:p>
          <a:p>
            <a:pPr>
              <a:buFontTx/>
              <a:buChar char="•"/>
              <a:defRPr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Красикова Анна Алексеевна</a:t>
            </a:r>
          </a:p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Кренделева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ария Владимировна</a:t>
            </a:r>
          </a:p>
          <a:p>
            <a:pPr>
              <a:buFontTx/>
              <a:buChar char="•"/>
              <a:defRPr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Миногина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Светлана Анатольевна</a:t>
            </a:r>
          </a:p>
          <a:p>
            <a:pPr>
              <a:buFontTx/>
              <a:buChar char="•"/>
              <a:defRPr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Мирошниченко Наталия Владимировна</a:t>
            </a:r>
            <a:endParaRPr lang="ru-RU" sz="2400" b="1" dirty="0" smtClean="0">
              <a:solidFill>
                <a:srgbClr val="003399"/>
              </a:solidFill>
              <a:latin typeface="Calibri" pitchFamily="34" charset="0"/>
            </a:endParaRPr>
          </a:p>
          <a:p>
            <a:pPr>
              <a:buFontTx/>
              <a:buChar char="•"/>
              <a:defRPr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Мирошниченко Ольга Никитична</a:t>
            </a:r>
          </a:p>
          <a:p>
            <a:pPr>
              <a:buFontTx/>
              <a:buChar char="•"/>
              <a:defRPr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Михайлова Дарья Евгеньевна</a:t>
            </a:r>
          </a:p>
          <a:p>
            <a:pPr>
              <a:buFontTx/>
              <a:buChar char="•"/>
              <a:defRPr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Навержская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Лилия Николаевна</a:t>
            </a:r>
          </a:p>
          <a:p>
            <a:pPr>
              <a:buFontTx/>
              <a:buChar char="•"/>
              <a:defRPr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Николаева Екатерина Борисовна</a:t>
            </a:r>
          </a:p>
          <a:p>
            <a:pPr>
              <a:buFontTx/>
              <a:buChar char="•"/>
              <a:defRPr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Осипова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Ольга Юрьевна 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79512" y="188640"/>
            <a:ext cx="87630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Конкурсы:</a:t>
            </a:r>
            <a:r>
              <a:rPr lang="ru-RU" sz="2400" dirty="0" smtClean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победитель районного конкурса образовательных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видеопродуктов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«ВЕБПЕЛИКАН-2016» номинация «Видеорепортаж».</a:t>
            </a:r>
          </a:p>
          <a:p>
            <a:pPr algn="just"/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/>
            <a:r>
              <a:rPr lang="ru-RU" sz="24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Публикации:</a:t>
            </a:r>
          </a:p>
          <a:p>
            <a:pPr algn="just"/>
            <a:r>
              <a:rPr 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«Работа над вводной статьей в системе литературного образования глухих школьников</a:t>
            </a:r>
            <a:r>
              <a:rPr lang="ru-R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/>
              <a:t>в </a:t>
            </a:r>
            <a:r>
              <a:rPr lang="ru-RU" sz="2400" dirty="0"/>
              <a:t>ежегодном сборнике </a:t>
            </a:r>
            <a:r>
              <a:rPr lang="ru-RU" sz="2400" b="1" i="1" dirty="0" smtClean="0"/>
              <a:t>«</a:t>
            </a:r>
            <a:r>
              <a:rPr lang="ru-RU" sz="2400" b="1" i="1" dirty="0"/>
              <a:t>Ребёнок в современном мире» </a:t>
            </a:r>
            <a:r>
              <a:rPr lang="ru-RU" sz="2400" dirty="0">
                <a:solidFill>
                  <a:schemeClr val="dk1"/>
                </a:solidFill>
              </a:rPr>
              <a:t>2020г.</a:t>
            </a:r>
            <a:endParaRPr lang="ru-RU" sz="2400" dirty="0"/>
          </a:p>
          <a:p>
            <a:pPr algn="just"/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Учитель\Desktop\МО\наше  МО\МО 2017-2018\фото Кренделева М..jpeg"/>
          <p:cNvPicPr>
            <a:picLocks noChangeAspect="1" noChangeArrowheads="1"/>
          </p:cNvPicPr>
          <p:nvPr/>
        </p:nvPicPr>
        <p:blipFill>
          <a:blip r:embed="rId2" cstate="print"/>
          <a:srcRect l="15339"/>
          <a:stretch>
            <a:fillRect/>
          </a:stretch>
        </p:blipFill>
        <p:spPr bwMode="auto">
          <a:xfrm>
            <a:off x="2627784" y="292715"/>
            <a:ext cx="3600400" cy="4266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465313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Кренделева Мария Владимировна -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у</a:t>
            </a:r>
            <a:r>
              <a:rPr lang="ru-RU" sz="2800" b="1" dirty="0" smtClean="0">
                <a:solidFill>
                  <a:srgbClr val="002060"/>
                </a:solidFill>
              </a:rPr>
              <a:t>читель первой квалификационной категории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(распоряжение Комитета по образованию </a:t>
            </a:r>
            <a:r>
              <a:rPr lang="ru-RU" sz="2800" u="sng" dirty="0">
                <a:solidFill>
                  <a:srgbClr val="002060"/>
                </a:solidFill>
              </a:rPr>
              <a:t>№ </a:t>
            </a:r>
            <a:r>
              <a:rPr lang="ru-RU" sz="2800" u="sng" dirty="0" smtClean="0">
                <a:solidFill>
                  <a:srgbClr val="002060"/>
                </a:solidFill>
              </a:rPr>
              <a:t>2274-р                  </a:t>
            </a:r>
            <a:r>
              <a:rPr lang="ru-RU" sz="2800" dirty="0" smtClean="0">
                <a:solidFill>
                  <a:srgbClr val="002060"/>
                </a:solidFill>
              </a:rPr>
              <a:t>от 06.07.17)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8864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u="sng" dirty="0" smtClean="0">
                <a:solidFill>
                  <a:srgbClr val="CC3300"/>
                </a:solidFill>
                <a:latin typeface="Calibri" pitchFamily="34" charset="0"/>
              </a:rPr>
              <a:t>Образование:</a:t>
            </a:r>
            <a:r>
              <a:rPr lang="ru-RU" sz="2000" b="1" i="1" dirty="0" smtClean="0">
                <a:solidFill>
                  <a:srgbClr val="CC3300"/>
                </a:solidFill>
                <a:latin typeface="Calibri" pitchFamily="34" charset="0"/>
              </a:rPr>
              <a:t>  </a:t>
            </a:r>
            <a:r>
              <a:rPr lang="ru-RU" sz="2000" dirty="0" smtClean="0">
                <a:latin typeface="Calibri" pitchFamily="34" charset="0"/>
              </a:rPr>
              <a:t>высшее,</a:t>
            </a:r>
          </a:p>
          <a:p>
            <a:pPr lvl="0"/>
            <a:r>
              <a:rPr lang="ru-RU" sz="2000" dirty="0" err="1">
                <a:latin typeface="Calibri" pitchFamily="34" charset="0"/>
              </a:rPr>
              <a:t>с</a:t>
            </a:r>
            <a:r>
              <a:rPr lang="ru-RU" sz="2000" dirty="0" err="1" smtClean="0">
                <a:latin typeface="Calibri" pitchFamily="34" charset="0"/>
              </a:rPr>
              <a:t>пециалитет</a:t>
            </a:r>
            <a:r>
              <a:rPr lang="ru-RU" sz="2000" dirty="0" smtClean="0">
                <a:latin typeface="Calibri" pitchFamily="34" charset="0"/>
              </a:rPr>
              <a:t> РГПУ им. А.И. Герцена  кафедра «Сурдопедагогика», специальность «Учитель-сурдопедагог», 2010 г.</a:t>
            </a:r>
          </a:p>
          <a:p>
            <a:r>
              <a:rPr lang="ru-RU" sz="2000" b="1" i="1" u="sng" dirty="0">
                <a:solidFill>
                  <a:srgbClr val="CC3300"/>
                </a:solidFill>
                <a:latin typeface="Calibri" pitchFamily="34" charset="0"/>
              </a:rPr>
              <a:t>Общий стаж работы</a:t>
            </a:r>
            <a:r>
              <a:rPr lang="en-US" sz="2000" b="1" i="1" dirty="0">
                <a:solidFill>
                  <a:srgbClr val="CC3300"/>
                </a:solidFill>
                <a:latin typeface="Calibri" pitchFamily="34" charset="0"/>
              </a:rPr>
              <a:t>:</a:t>
            </a:r>
            <a:r>
              <a:rPr lang="ru-RU" sz="2000" b="1" i="1" dirty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11 лет 3 мес.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i="1" u="sng" dirty="0" smtClean="0">
                <a:solidFill>
                  <a:srgbClr val="CC3300"/>
                </a:solidFill>
                <a:latin typeface="Calibri" pitchFamily="34" charset="0"/>
              </a:rPr>
              <a:t>Педагогический стаж работы:</a:t>
            </a:r>
            <a:r>
              <a:rPr lang="ru-RU" sz="2000" dirty="0" smtClean="0">
                <a:solidFill>
                  <a:srgbClr val="CC3300"/>
                </a:solidFill>
                <a:latin typeface="Calibri" pitchFamily="34" charset="0"/>
              </a:rPr>
              <a:t>  </a:t>
            </a:r>
            <a:r>
              <a:rPr lang="ru-RU" sz="2000" dirty="0" smtClean="0">
                <a:latin typeface="Calibri" pitchFamily="34" charset="0"/>
              </a:rPr>
              <a:t>свыше</a:t>
            </a:r>
            <a:r>
              <a:rPr lang="ru-RU" sz="2000" dirty="0" smtClean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10 </a:t>
            </a:r>
            <a:r>
              <a:rPr lang="ru-RU" sz="2000" dirty="0" smtClean="0">
                <a:latin typeface="Calibri" pitchFamily="34" charset="0"/>
              </a:rPr>
              <a:t>лет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i="1" u="sng" dirty="0" smtClean="0">
                <a:solidFill>
                  <a:srgbClr val="CC3300"/>
                </a:solidFill>
                <a:latin typeface="Calibri" pitchFamily="34" charset="0"/>
              </a:rPr>
              <a:t>Стаж работы в ГБОУ № 31</a:t>
            </a:r>
            <a:r>
              <a:rPr lang="ru-RU" sz="2000" b="1" i="1" dirty="0" smtClean="0">
                <a:solidFill>
                  <a:srgbClr val="CC3300"/>
                </a:solidFill>
                <a:latin typeface="Calibri" pitchFamily="34" charset="0"/>
              </a:rPr>
              <a:t>:  </a:t>
            </a:r>
            <a:r>
              <a:rPr lang="ru-RU" sz="2000" b="1" dirty="0">
                <a:latin typeface="Calibri" pitchFamily="34" charset="0"/>
              </a:rPr>
              <a:t>5</a:t>
            </a:r>
            <a:r>
              <a:rPr lang="ru-RU" sz="2000" b="1" dirty="0" smtClean="0">
                <a:latin typeface="Calibri" pitchFamily="34" charset="0"/>
              </a:rPr>
              <a:t>,5</a:t>
            </a:r>
            <a:r>
              <a:rPr lang="ru-RU" sz="2000" dirty="0" smtClean="0">
                <a:latin typeface="Calibri" pitchFamily="34" charset="0"/>
              </a:rPr>
              <a:t> лет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i="1" u="sng" dirty="0" smtClean="0">
                <a:solidFill>
                  <a:srgbClr val="CC3300"/>
                </a:solidFill>
                <a:latin typeface="Calibri" pitchFamily="34" charset="0"/>
              </a:rPr>
              <a:t>Повышение квалификации:</a:t>
            </a:r>
            <a:r>
              <a:rPr lang="ru-RU" sz="2000" u="sng" dirty="0" smtClean="0">
                <a:solidFill>
                  <a:srgbClr val="CC3300"/>
                </a:solidFill>
                <a:latin typeface="Calibri" pitchFamily="34" charset="0"/>
              </a:rPr>
              <a:t> </a:t>
            </a:r>
          </a:p>
          <a:p>
            <a:pPr lvl="0" algn="ctr" defTabSz="457200"/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ГБУДПО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СПБ АППО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Основы практической психологии»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26.05.2020г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.-19.06.2020г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lang="ru-RU" sz="2000" b="1" i="1" u="sng" dirty="0" smtClean="0">
                <a:solidFill>
                  <a:srgbClr val="CC3300"/>
                </a:solidFill>
                <a:latin typeface="Calibri" pitchFamily="34" charset="0"/>
              </a:rPr>
              <a:t>Конкурсы: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участник полуфинала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конкурса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будущего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 smtClean="0"/>
              <a:t>2020 год.</a:t>
            </a:r>
          </a:p>
          <a:p>
            <a:pPr algn="just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Дистанционный </a:t>
            </a:r>
            <a:r>
              <a:rPr lang="ru-RU" sz="2000" b="1" dirty="0">
                <a:ea typeface="Calibri" pitchFamily="34" charset="0"/>
                <a:cs typeface="Times New Roman" pitchFamily="18" charset="0"/>
              </a:rPr>
              <a:t>конкурс педагогического мастерства 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«ВДОХНОВЕНИЕ»                                   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для образовательных учреждений, реализующих АООП для детей с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ОВЗ, диплом 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степени </a:t>
            </a:r>
            <a:r>
              <a:rPr lang="ru-RU" sz="2000" dirty="0" smtClean="0"/>
              <a:t>в 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номинации 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«Лучшая мультимедийная презентация</a:t>
            </a:r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»,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февраль 2020 года.</a:t>
            </a:r>
            <a:endParaRPr lang="ru-RU" sz="2000" b="1" i="1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2000" b="1" dirty="0">
              <a:cs typeface="Arial" pitchFamily="34" charset="0"/>
            </a:endParaRPr>
          </a:p>
          <a:p>
            <a:pPr lvl="0" algn="just">
              <a:defRPr/>
            </a:pPr>
            <a:endParaRPr lang="ru-RU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734" r="1979" b="16953"/>
          <a:stretch>
            <a:fillRect/>
          </a:stretch>
        </p:blipFill>
        <p:spPr bwMode="auto">
          <a:xfrm>
            <a:off x="2627784" y="332656"/>
            <a:ext cx="3562277" cy="4176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3528" y="4725144"/>
            <a:ext cx="851148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500" b="1" dirty="0">
                <a:solidFill>
                  <a:srgbClr val="000066"/>
                </a:solidFill>
                <a:latin typeface="Calibri" pitchFamily="34" charset="0"/>
              </a:rPr>
              <a:t>Миногина Светлана Анатольевна</a:t>
            </a:r>
            <a:r>
              <a:rPr lang="ru-RU" sz="3000" b="1" dirty="0">
                <a:solidFill>
                  <a:srgbClr val="000066"/>
                </a:solidFill>
                <a:latin typeface="Calibri" pitchFamily="34" charset="0"/>
              </a:rPr>
              <a:t> –                     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учитель высшей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квалификационной категории</a:t>
            </a: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</a:rPr>
              <a:t>                          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(распоряжение Комитета по образованию СПб                                            </a:t>
            </a:r>
            <a:r>
              <a:rPr lang="ru-RU" sz="24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№ 3719-р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от 04.12.2017г.) </a:t>
            </a:r>
            <a:endParaRPr lang="ru-RU" sz="2400" b="1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7504" y="404664"/>
            <a:ext cx="8856984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Образование:</a:t>
            </a:r>
            <a:r>
              <a:rPr lang="ru-RU" sz="2200" b="1" dirty="0">
                <a:solidFill>
                  <a:srgbClr val="CC3300"/>
                </a:solidFill>
                <a:latin typeface="Calibri" pitchFamily="34" charset="0"/>
              </a:rPr>
              <a:t> 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высшее, закончила РГПУ им. А. И.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Герцена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(факультет коррекционной педагогики) в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2009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году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</a:p>
          <a:p>
            <a:pPr algn="just"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Профессиональная переподготовка</a:t>
            </a:r>
            <a:r>
              <a:rPr lang="ru-RU" sz="2000" dirty="0" smtClean="0">
                <a:solidFill>
                  <a:srgbClr val="CC3300"/>
                </a:solidFill>
                <a:latin typeface="Calibri" pitchFamily="34" charset="0"/>
              </a:rPr>
              <a:t>: </a:t>
            </a:r>
            <a:r>
              <a:rPr lang="ru-RU" dirty="0">
                <a:latin typeface="Calibri" panose="020F0502020204030204" pitchFamily="34" charset="0"/>
              </a:rPr>
              <a:t>Автономная некоммерческая организация дополнительного профессионального образования «Федеральные институт повышения квалификации и переподготовки», </a:t>
            </a:r>
            <a:r>
              <a:rPr lang="ru-RU" dirty="0" smtClean="0">
                <a:latin typeface="Calibri" panose="020F0502020204030204" pitchFamily="34" charset="0"/>
              </a:rPr>
              <a:t>Москва. Специальное </a:t>
            </a:r>
            <a:r>
              <a:rPr lang="ru-RU" dirty="0">
                <a:latin typeface="Calibri" panose="020F0502020204030204" pitchFamily="34" charset="0"/>
              </a:rPr>
              <a:t>(дефектологическое) образование: </a:t>
            </a:r>
            <a:r>
              <a:rPr lang="ru-RU" dirty="0" err="1" smtClean="0">
                <a:latin typeface="Calibri" panose="020F0502020204030204" pitchFamily="34" charset="0"/>
              </a:rPr>
              <a:t>олигофренопедагог</a:t>
            </a:r>
            <a:r>
              <a:rPr lang="ru-RU" dirty="0" smtClean="0">
                <a:latin typeface="Calibri" panose="020F0502020204030204" pitchFamily="34" charset="0"/>
              </a:rPr>
              <a:t> (10.12.2018г</a:t>
            </a:r>
            <a:r>
              <a:rPr lang="ru-RU" dirty="0">
                <a:latin typeface="Calibri" panose="020F0502020204030204" pitchFamily="34" charset="0"/>
              </a:rPr>
              <a:t>. – 25.03.2019г</a:t>
            </a:r>
            <a:r>
              <a:rPr lang="ru-RU" dirty="0" smtClean="0">
                <a:latin typeface="Calibri" panose="020F0502020204030204" pitchFamily="34" charset="0"/>
              </a:rPr>
              <a:t>.)</a:t>
            </a:r>
          </a:p>
          <a:p>
            <a:pPr algn="just">
              <a:defRPr/>
            </a:pP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Общий стаж работы</a:t>
            </a:r>
            <a:r>
              <a:rPr lang="en-US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13 лет</a:t>
            </a:r>
            <a:endParaRPr lang="ru-RU" sz="800" dirty="0" smtClean="0">
              <a:latin typeface="Calibri" pitchFamily="34" charset="0"/>
            </a:endParaRPr>
          </a:p>
          <a:p>
            <a:pPr algn="just"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Педагогический </a:t>
            </a: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работы:</a:t>
            </a:r>
            <a:r>
              <a:rPr lang="ru-RU" sz="2000" b="1" dirty="0">
                <a:solidFill>
                  <a:srgbClr val="CC3300"/>
                </a:solidFill>
                <a:latin typeface="Calibri" pitchFamily="34" charset="0"/>
              </a:rPr>
              <a:t>  </a:t>
            </a:r>
            <a:r>
              <a:rPr lang="ru-RU" sz="2000" dirty="0" smtClean="0">
                <a:latin typeface="Calibri" pitchFamily="34" charset="0"/>
              </a:rPr>
              <a:t>свыше</a:t>
            </a:r>
            <a:r>
              <a:rPr lang="ru-RU" sz="2000" dirty="0" smtClean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10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лет</a:t>
            </a:r>
          </a:p>
          <a:p>
            <a:pPr algn="just">
              <a:defRPr/>
            </a:pPr>
            <a:endParaRPr lang="ru-RU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 в ГБОУ № 31</a:t>
            </a:r>
            <a:r>
              <a:rPr lang="ru-RU" sz="2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  <a:r>
              <a:rPr lang="ru-RU" sz="2000" b="1" dirty="0" smtClean="0">
                <a:latin typeface="Calibri" pitchFamily="34" charset="0"/>
              </a:rPr>
              <a:t>13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лет </a:t>
            </a:r>
          </a:p>
          <a:p>
            <a:pPr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Повышение </a:t>
            </a: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квалификации</a:t>
            </a: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</a:p>
          <a:p>
            <a:pPr lvl="0" algn="just">
              <a:buFontTx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«Центр инновационного образования и воспитания» 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(Единый урок) </a:t>
            </a:r>
            <a:r>
              <a:rPr lang="ru-RU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«Организация деятельности педагогических работников по классному руководству»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(29.09.2020г.)</a:t>
            </a:r>
          </a:p>
          <a:p>
            <a:pPr lvl="0" algn="just">
              <a:buFontTx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ИМЦ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Невского р-на </a:t>
            </a:r>
            <a:r>
              <a:rPr lang="ru-RU" dirty="0" err="1">
                <a:solidFill>
                  <a:prstClr val="black"/>
                </a:solidFill>
                <a:latin typeface="Calibri" pitchFamily="34" charset="0"/>
              </a:rPr>
              <a:t>Спб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ru-RU" b="1" i="1" dirty="0">
                <a:solidFill>
                  <a:prstClr val="black"/>
                </a:solidFill>
                <a:latin typeface="Calibri" pitchFamily="34" charset="0"/>
              </a:rPr>
              <a:t> «Содержание, формы и методы воспитательной работы классного руководителя в условиях реализации ФГОС»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(</a:t>
            </a:r>
            <a:r>
              <a:rPr lang="ru-RU" i="1" dirty="0">
                <a:solidFill>
                  <a:prstClr val="black"/>
                </a:solidFill>
                <a:latin typeface="Calibri" pitchFamily="34" charset="0"/>
              </a:rPr>
              <a:t>14.10.2020-24.12.2020 г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.)</a:t>
            </a:r>
          </a:p>
          <a:p>
            <a:pPr lvl="0" algn="just">
              <a:buFontTx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НПО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«НПО  </a:t>
            </a:r>
            <a:r>
              <a:rPr lang="ru-RU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ПрофЭкспортСофт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г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Брянск </a:t>
            </a:r>
            <a:r>
              <a:rPr lang="ru-RU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«Роль классного руководителя при переходе школы на дистанционные формы обучения. Использование новейших информационных технологий в работе классного руководителя. Организация классным руководителем эффективных коммуникаций </a:t>
            </a:r>
            <a:r>
              <a:rPr lang="ru-RU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учениками </a:t>
            </a:r>
            <a:r>
              <a:rPr lang="ru-RU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родителями</a:t>
            </a:r>
            <a:r>
              <a:rPr lang="ru-RU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ru-RU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Январь 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2021г</a:t>
            </a:r>
            <a:r>
              <a:rPr lang="ru-RU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Tx/>
              <a:buChar char="•"/>
              <a:defRPr/>
            </a:pPr>
            <a:endParaRPr lang="ru-RU" sz="1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Tx/>
              <a:buChar char="•"/>
              <a:defRPr/>
            </a:pPr>
            <a:endParaRPr lang="ru-RU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2000" b="1" i="1" u="sng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9512" y="620688"/>
            <a:ext cx="878497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Конкурсы: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CC3300"/>
                </a:solidFill>
                <a:latin typeface="Calibri" pitchFamily="34" charset="0"/>
              </a:rPr>
              <a:t>Лауреат</a:t>
            </a:r>
            <a:r>
              <a:rPr lang="ru-RU" sz="2400" b="1" i="1" dirty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ru-RU" sz="2000" dirty="0"/>
              <a:t>районного конкурса педагогических достижений </a:t>
            </a:r>
            <a:r>
              <a:rPr lang="ru-RU" sz="2000" b="1" dirty="0">
                <a:latin typeface="Calibri" pitchFamily="34" charset="0"/>
              </a:rPr>
              <a:t>«Мир в твоих руках»</a:t>
            </a:r>
            <a:r>
              <a:rPr lang="ru-RU" sz="2000" dirty="0"/>
              <a:t> в 2012-2013 учебном году</a:t>
            </a:r>
            <a:r>
              <a:rPr lang="ru-RU" sz="2000" b="1" dirty="0">
                <a:latin typeface="Calibri" pitchFamily="34" charset="0"/>
              </a:rPr>
              <a:t>  </a:t>
            </a:r>
            <a:r>
              <a:rPr lang="ru-RU" sz="2000" dirty="0"/>
              <a:t>в номинации</a:t>
            </a:r>
            <a:r>
              <a:rPr lang="ru-RU" sz="2000" b="1" dirty="0"/>
              <a:t> </a:t>
            </a:r>
            <a:r>
              <a:rPr lang="ru-RU" sz="2000" b="1" i="1" dirty="0"/>
              <a:t>«Гармония, благополучие, поддержка»</a:t>
            </a:r>
            <a:r>
              <a:rPr lang="ru-RU" sz="2000" dirty="0"/>
              <a:t>.</a:t>
            </a:r>
            <a:r>
              <a:rPr lang="ru-RU" sz="2000" b="1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CC3300"/>
                </a:solidFill>
              </a:rPr>
              <a:t>Дипломант</a:t>
            </a:r>
            <a:r>
              <a:rPr lang="ru-RU" sz="2400" b="1" dirty="0">
                <a:solidFill>
                  <a:srgbClr val="990000"/>
                </a:solidFill>
              </a:rPr>
              <a:t> </a:t>
            </a:r>
            <a:r>
              <a:rPr lang="ru-RU" sz="2000" dirty="0">
                <a:latin typeface="Calibri" pitchFamily="34" charset="0"/>
              </a:rPr>
              <a:t>районного конкурса педагогических достижений </a:t>
            </a:r>
            <a:r>
              <a:rPr lang="ru-RU" sz="2000" b="1" dirty="0">
                <a:latin typeface="Calibri" pitchFamily="34" charset="0"/>
              </a:rPr>
              <a:t>«Мир в твоих руках»</a:t>
            </a:r>
            <a:r>
              <a:rPr lang="ru-RU" sz="2000" dirty="0">
                <a:latin typeface="Calibri" pitchFamily="34" charset="0"/>
              </a:rPr>
              <a:t> в 2017-2018 году в номинации </a:t>
            </a:r>
            <a:r>
              <a:rPr lang="ru-RU" sz="2000" b="1" i="1" dirty="0">
                <a:latin typeface="Calibri" pitchFamily="34" charset="0"/>
              </a:rPr>
              <a:t>«Учитель года».</a:t>
            </a:r>
          </a:p>
          <a:p>
            <a:pPr lvl="0" algn="just">
              <a:spcBef>
                <a:spcPct val="50000"/>
              </a:spcBef>
              <a:defRPr/>
            </a:pPr>
            <a:r>
              <a:rPr lang="ru-RU" sz="2000" b="1" i="1" u="sng" dirty="0" smtClean="0">
                <a:solidFill>
                  <a:srgbClr val="CC3300"/>
                </a:solidFill>
                <a:latin typeface="Calibri" pitchFamily="34" charset="0"/>
              </a:rPr>
              <a:t>Повышение </a:t>
            </a:r>
            <a:r>
              <a:rPr lang="ru-RU" sz="2000" b="1" i="1" u="sng" dirty="0">
                <a:solidFill>
                  <a:srgbClr val="CC3300"/>
                </a:solidFill>
                <a:latin typeface="Calibri" pitchFamily="34" charset="0"/>
              </a:rPr>
              <a:t>уровня педагогического мастерства</a:t>
            </a:r>
            <a:r>
              <a:rPr lang="ru-RU" sz="2000" b="1" i="1" dirty="0">
                <a:solidFill>
                  <a:srgbClr val="CC3300"/>
                </a:solidFill>
                <a:latin typeface="Calibri" pitchFamily="34" charset="0"/>
              </a:rPr>
              <a:t>: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0975" lvl="0"/>
            <a:r>
              <a:rPr lang="ru-RU" sz="2000" i="1" dirty="0">
                <a:solidFill>
                  <a:prstClr val="black"/>
                </a:solidFill>
              </a:rPr>
              <a:t>Всероссийская научно-практическая конференция с международным участием, посвященная 225-летию РГПУ им. А. И. Герцена, «Специальное образование сегодня и завтра: ресурсы и перспективы развития»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23-31 марта 2022г.</a:t>
            </a:r>
          </a:p>
          <a:p>
            <a:pPr>
              <a:defRPr/>
            </a:pPr>
            <a:endParaRPr lang="ru-RU" sz="2000" b="1" i="1" u="sng" dirty="0" smtClean="0">
              <a:solidFill>
                <a:srgbClr val="CC33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Публикации, статьи:</a:t>
            </a:r>
          </a:p>
          <a:p>
            <a:pPr algn="just"/>
            <a:r>
              <a:rPr lang="ru-RU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сотрудничества педагога с родителями, имеющими нарушения слуха</a:t>
            </a:r>
            <a:r>
              <a:rPr lang="ru-RU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/>
              <a:t>в </a:t>
            </a:r>
            <a:r>
              <a:rPr lang="ru-RU" sz="2000" dirty="0"/>
              <a:t>ежегодном сборнике </a:t>
            </a:r>
            <a:r>
              <a:rPr lang="ru-RU" sz="2000" b="1" i="1" dirty="0" smtClean="0"/>
              <a:t>«</a:t>
            </a:r>
            <a:r>
              <a:rPr lang="ru-RU" sz="2000" b="1" i="1" dirty="0"/>
              <a:t>Ребёнок в современном мире» </a:t>
            </a:r>
            <a:r>
              <a:rPr lang="ru-RU" sz="2000" dirty="0" smtClean="0">
                <a:solidFill>
                  <a:schemeClr val="dk1"/>
                </a:solidFill>
              </a:rPr>
              <a:t>2020 год.</a:t>
            </a:r>
            <a:endParaRPr lang="ru-RU" sz="2000" dirty="0"/>
          </a:p>
          <a:p>
            <a:pPr>
              <a:defRPr/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3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2400" y="4437112"/>
            <a:ext cx="8991600" cy="16927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Мирошниченко Наталия Владимировна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–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учитель высшей квалификационной категории   </a:t>
            </a: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                                                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(распоряжение Комитета по образованию СПб </a:t>
            </a:r>
            <a:r>
              <a:rPr lang="ru-RU" sz="24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№ </a:t>
            </a:r>
            <a:r>
              <a:rPr lang="ru-RU" sz="24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1821</a:t>
            </a:r>
            <a:r>
              <a:rPr lang="ru-RU" sz="24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-р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 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30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.09.2020г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.)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3" name="Picture 2" descr="C:\Users\Учитель\Desktop\МО\наше  МО\фото шефа\DSC00681.jpg"/>
          <p:cNvPicPr>
            <a:picLocks noChangeAspect="1" noChangeArrowheads="1"/>
          </p:cNvPicPr>
          <p:nvPr/>
        </p:nvPicPr>
        <p:blipFill>
          <a:blip r:embed="rId2" cstate="print"/>
          <a:srcRect l="9091" t="3030" b="30319"/>
          <a:stretch>
            <a:fillRect/>
          </a:stretch>
        </p:blipFill>
        <p:spPr bwMode="auto">
          <a:xfrm>
            <a:off x="2699792" y="260648"/>
            <a:ext cx="3672408" cy="403964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7504" y="404664"/>
            <a:ext cx="8928992" cy="56323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Образование</a:t>
            </a:r>
            <a:r>
              <a:rPr lang="en-US" sz="22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200" dirty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высшее, закончила ЛГПИ имени А.И. Герцена (дефектологический факультет) в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1974</a:t>
            </a:r>
            <a:r>
              <a:rPr lang="ru-RU" sz="2000" dirty="0">
                <a:latin typeface="Calibri" pitchFamily="34" charset="0"/>
              </a:rPr>
              <a:t> году. </a:t>
            </a:r>
            <a:endParaRPr lang="ru-RU" sz="2000" dirty="0" smtClean="0">
              <a:latin typeface="Calibri" pitchFamily="34" charset="0"/>
            </a:endParaRPr>
          </a:p>
          <a:p>
            <a:pPr algn="just">
              <a:defRPr/>
            </a:pPr>
            <a:endParaRPr lang="ru-RU" sz="800" dirty="0" smtClean="0">
              <a:latin typeface="Calibri" pitchFamily="34" charset="0"/>
            </a:endParaRPr>
          </a:p>
          <a:p>
            <a:pPr algn="just">
              <a:defRPr/>
            </a:pP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Общий стаж работы</a:t>
            </a:r>
            <a:r>
              <a:rPr lang="en-US" sz="2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48 лет</a:t>
            </a:r>
            <a:endParaRPr lang="ru-RU" sz="2000" dirty="0" smtClean="0">
              <a:latin typeface="Calibri" pitchFamily="34" charset="0"/>
            </a:endParaRPr>
          </a:p>
          <a:p>
            <a:pPr algn="just">
              <a:defRPr/>
            </a:pPr>
            <a:endParaRPr lang="ru-RU" sz="800" dirty="0" smtClean="0">
              <a:latin typeface="Calibri" pitchFamily="34" charset="0"/>
            </a:endParaRPr>
          </a:p>
          <a:p>
            <a:pPr algn="just">
              <a:defRPr/>
            </a:pPr>
            <a:r>
              <a:rPr lang="ru-RU" sz="22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Педагогический </a:t>
            </a:r>
            <a:r>
              <a:rPr lang="ru-RU" sz="22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</a:t>
            </a:r>
            <a:r>
              <a:rPr lang="en-US" sz="22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200" dirty="0">
                <a:solidFill>
                  <a:srgbClr val="CC3300"/>
                </a:solidFill>
                <a:latin typeface="Calibri" pitchFamily="34" charset="0"/>
              </a:rPr>
              <a:t>  </a:t>
            </a:r>
            <a:r>
              <a:rPr lang="ru-RU" sz="2000" dirty="0" smtClean="0">
                <a:latin typeface="Calibri" pitchFamily="34" charset="0"/>
              </a:rPr>
              <a:t>более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45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лет</a:t>
            </a:r>
          </a:p>
          <a:p>
            <a:pPr algn="just">
              <a:defRPr/>
            </a:pPr>
            <a:endParaRPr lang="ru-RU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r>
              <a:rPr lang="ru-RU" sz="22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 в ГБОУ № 31:</a:t>
            </a:r>
            <a:r>
              <a:rPr lang="ru-RU" sz="22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44</a:t>
            </a:r>
            <a:r>
              <a:rPr lang="ru-RU" sz="2000" dirty="0" smtClean="0">
                <a:latin typeface="Calibri" pitchFamily="34" charset="0"/>
              </a:rPr>
              <a:t> года </a:t>
            </a:r>
          </a:p>
          <a:p>
            <a:pPr algn="just">
              <a:defRPr/>
            </a:pPr>
            <a:r>
              <a:rPr lang="ru-RU" sz="2000" dirty="0" smtClean="0">
                <a:latin typeface="Calibri" pitchFamily="34" charset="0"/>
              </a:rPr>
              <a:t> 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r>
              <a:rPr lang="ru-RU" sz="22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Повышение </a:t>
            </a:r>
            <a:r>
              <a:rPr lang="ru-RU" sz="22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квалификации:</a:t>
            </a:r>
            <a:r>
              <a:rPr lang="ru-RU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endParaRPr lang="ru-RU" sz="20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itchFamily="34" charset="0"/>
              </a:rPr>
              <a:t>ООО «</a:t>
            </a:r>
            <a:r>
              <a:rPr lang="ru-RU" sz="2000" dirty="0" err="1" smtClean="0">
                <a:latin typeface="Calibri" pitchFamily="34" charset="0"/>
              </a:rPr>
              <a:t>Инфоурок</a:t>
            </a:r>
            <a:r>
              <a:rPr lang="ru-RU" sz="2000" dirty="0" smtClean="0">
                <a:latin typeface="Calibri" pitchFamily="34" charset="0"/>
              </a:rPr>
              <a:t>» «</a:t>
            </a:r>
            <a:r>
              <a:rPr lang="ru-RU" sz="2000" b="1" i="1" dirty="0">
                <a:latin typeface="Calibri" pitchFamily="34" charset="0"/>
              </a:rPr>
              <a:t>Организация работы </a:t>
            </a:r>
            <a:r>
              <a:rPr lang="ru-RU" sz="2000" b="1" i="1" dirty="0" smtClean="0">
                <a:latin typeface="Calibri" pitchFamily="34" charset="0"/>
              </a:rPr>
              <a:t>с обучающимися </a:t>
            </a:r>
            <a:r>
              <a:rPr lang="ru-RU" sz="2000" b="1" i="1" dirty="0">
                <a:latin typeface="Calibri" pitchFamily="34" charset="0"/>
              </a:rPr>
              <a:t>с </a:t>
            </a:r>
            <a:endParaRPr lang="ru-RU" sz="2000" b="1" i="1" dirty="0" smtClean="0">
              <a:latin typeface="Calibri" pitchFamily="34" charset="0"/>
            </a:endParaRPr>
          </a:p>
          <a:p>
            <a:pPr algn="just"/>
            <a:r>
              <a:rPr lang="ru-RU" sz="2000" b="1" i="1" dirty="0" smtClean="0">
                <a:latin typeface="Calibri" pitchFamily="34" charset="0"/>
              </a:rPr>
              <a:t>ограниченными </a:t>
            </a:r>
            <a:r>
              <a:rPr lang="ru-RU" sz="2000" b="1" i="1" dirty="0">
                <a:latin typeface="Calibri" pitchFamily="34" charset="0"/>
              </a:rPr>
              <a:t>возможностями здоровья (ОВЗ) в </a:t>
            </a:r>
            <a:r>
              <a:rPr lang="ru-RU" sz="2000" b="1" i="1" dirty="0" smtClean="0">
                <a:latin typeface="Calibri" pitchFamily="34" charset="0"/>
              </a:rPr>
              <a:t>соответствии с </a:t>
            </a:r>
            <a:r>
              <a:rPr lang="ru-RU" sz="2000" b="1" i="1" dirty="0">
                <a:latin typeface="Calibri" pitchFamily="34" charset="0"/>
              </a:rPr>
              <a:t>ФГОС</a:t>
            </a:r>
            <a:r>
              <a:rPr lang="ru-RU" sz="2000" dirty="0" smtClean="0">
                <a:latin typeface="Calibri" pitchFamily="34" charset="0"/>
              </a:rPr>
              <a:t>»  (25.02.2019г</a:t>
            </a:r>
            <a:r>
              <a:rPr lang="ru-RU" sz="2000" dirty="0">
                <a:latin typeface="Calibri" pitchFamily="34" charset="0"/>
              </a:rPr>
              <a:t>. – 13.03.2019г</a:t>
            </a:r>
            <a:r>
              <a:rPr lang="ru-RU" sz="2000" dirty="0" smtClean="0">
                <a:latin typeface="Calibri" pitchFamily="34" charset="0"/>
              </a:rPr>
              <a:t>.)</a:t>
            </a:r>
          </a:p>
          <a:p>
            <a:pPr lvl="0" algn="just">
              <a:buFontTx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«Центр инновационного образования и воспитания» 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(Единый урок) </a:t>
            </a:r>
            <a:r>
              <a:rPr lang="ru-RU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«Организация деятельности педагогических работников по классному руководству»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(29.09.2020г.)</a:t>
            </a:r>
          </a:p>
          <a:p>
            <a:pPr algn="just"/>
            <a:endParaRPr lang="ru-RU" sz="800" dirty="0" smtClean="0">
              <a:latin typeface="Calibri" pitchFamily="34" charset="0"/>
            </a:endParaRPr>
          </a:p>
          <a:p>
            <a:pPr algn="just">
              <a:defRPr/>
            </a:pPr>
            <a:r>
              <a:rPr lang="ru-RU" sz="24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Награды: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Отличник народного просвещения, ветеран труда (№183078 от 17.04.2000г.)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медаль 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“</a:t>
            </a: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300-летию Санкт-Петербурга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”</a:t>
            </a: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(10.10.2003г.)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“</a:t>
            </a: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Заслуженный учитель РФ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”</a:t>
            </a: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указ Президента РФ от 29.06.2010г.  №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219383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099"/>
            <a:ext cx="8928992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i="1" u="sng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r>
              <a:rPr lang="ru-RU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Статьи, публикации</a:t>
            </a:r>
            <a:r>
              <a:rPr lang="en-US" b="1" i="1" u="sng" dirty="0" smtClean="0">
                <a:solidFill>
                  <a:srgbClr val="CC3300"/>
                </a:solidFill>
              </a:rPr>
              <a:t>: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endParaRPr lang="ru-RU" dirty="0" smtClean="0">
              <a:solidFill>
                <a:srgbClr val="CC33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i="1" dirty="0" smtClean="0"/>
              <a:t> «Использование </a:t>
            </a:r>
            <a:r>
              <a:rPr lang="ru-RU" sz="1600" i="1" dirty="0" err="1" smtClean="0"/>
              <a:t>системно-деятельностного</a:t>
            </a:r>
            <a:r>
              <a:rPr lang="ru-RU" sz="1600" i="1" dirty="0" smtClean="0"/>
              <a:t> подхода  в общеобразовательных организациях, реализующих АООП для глухих учащихся» </a:t>
            </a:r>
            <a:r>
              <a:rPr lang="ru-RU" sz="1600" dirty="0" smtClean="0"/>
              <a:t>в ежегодном сборнике </a:t>
            </a:r>
            <a:r>
              <a:rPr lang="ru-RU" sz="1600" b="1" i="1" dirty="0" smtClean="0"/>
              <a:t>«Ребёнок в современном мире»</a:t>
            </a:r>
            <a:r>
              <a:rPr lang="ru-RU" sz="1600" dirty="0" smtClean="0"/>
              <a:t>, 2015 год.</a:t>
            </a:r>
            <a:endParaRPr lang="ru-RU" sz="1600" i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1600" i="1" dirty="0" smtClean="0"/>
              <a:t>  «Коррекционно-развивающие технологии на уроках чтения  и развития речи в школах для глухих детей с учётом новых образовательных стандартов»</a:t>
            </a:r>
            <a:r>
              <a:rPr lang="ru-RU" sz="1600" dirty="0" smtClean="0"/>
              <a:t> в ежегодном сборнике </a:t>
            </a:r>
            <a:r>
              <a:rPr lang="ru-RU" sz="1600" b="1" i="1" dirty="0" smtClean="0"/>
              <a:t>«Ребёнок в современном мире»</a:t>
            </a:r>
            <a:r>
              <a:rPr lang="ru-RU" sz="1600" dirty="0" smtClean="0"/>
              <a:t>,</a:t>
            </a:r>
            <a:r>
              <a:rPr lang="ru-RU" sz="1600" b="1" i="1" dirty="0" smtClean="0"/>
              <a:t> </a:t>
            </a:r>
            <a:r>
              <a:rPr lang="ru-RU" sz="1600" dirty="0" smtClean="0"/>
              <a:t>2016 год.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Роль электронных  приложений  в современном  учебном пространстве на </a:t>
            </a:r>
            <a:r>
              <a:rPr lang="ru-RU" sz="1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примере УМК </a:t>
            </a:r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«Чтение  и развитие речи»  для 1-5 классов и литературы для 6 классов школ глухих</a:t>
            </a:r>
            <a:r>
              <a:rPr lang="ru-RU" sz="1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/>
              <a:t>в </a:t>
            </a:r>
            <a:r>
              <a:rPr lang="ru-RU" sz="1600" dirty="0"/>
              <a:t>ежегодном сборнике </a:t>
            </a:r>
            <a:r>
              <a:rPr lang="ru-RU" sz="1600" b="1" i="1" dirty="0" smtClean="0"/>
              <a:t>«</a:t>
            </a:r>
            <a:r>
              <a:rPr lang="ru-RU" sz="1600" b="1" i="1" dirty="0"/>
              <a:t>Ребёнок в современном мире</a:t>
            </a:r>
            <a:r>
              <a:rPr lang="ru-RU" sz="1600" b="1" i="1" dirty="0" smtClean="0"/>
              <a:t>», </a:t>
            </a:r>
            <a:r>
              <a:rPr lang="ru-RU" sz="1600" dirty="0" smtClean="0">
                <a:solidFill>
                  <a:schemeClr val="dk1"/>
                </a:solidFill>
              </a:rPr>
              <a:t>2020 год.</a:t>
            </a:r>
            <a:endParaRPr lang="ru-RU" sz="1600" dirty="0"/>
          </a:p>
          <a:p>
            <a:pPr algn="just"/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Конкурсы:</a:t>
            </a:r>
            <a:r>
              <a:rPr lang="ru-RU" sz="2000" dirty="0" smtClean="0">
                <a:solidFill>
                  <a:srgbClr val="CC3300"/>
                </a:solidFill>
                <a:latin typeface="Calibri" pitchFamily="34" charset="0"/>
              </a:rPr>
              <a:t>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CC3300"/>
                </a:solidFill>
              </a:rPr>
              <a:t>победитель</a:t>
            </a:r>
            <a:r>
              <a:rPr lang="ru-RU" sz="1400" dirty="0" smtClean="0"/>
              <a:t> районного конкурса образовательных </a:t>
            </a:r>
            <a:r>
              <a:rPr lang="ru-RU" sz="1400" dirty="0" err="1" smtClean="0"/>
              <a:t>видеопродуктов</a:t>
            </a:r>
            <a:r>
              <a:rPr lang="ru-RU" sz="1400" dirty="0" smtClean="0"/>
              <a:t> </a:t>
            </a:r>
            <a:r>
              <a:rPr lang="ru-RU" sz="1400" b="1" dirty="0" smtClean="0"/>
              <a:t>«</a:t>
            </a:r>
            <a:r>
              <a:rPr lang="ru-RU" sz="1400" b="1" dirty="0" smtClean="0"/>
              <a:t>ВЕБПЕЛИКАН-2016» </a:t>
            </a:r>
            <a:r>
              <a:rPr lang="ru-RU" sz="1400" dirty="0" smtClean="0"/>
              <a:t>номинация «Видеорепортаж»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Диплом </a:t>
            </a:r>
            <a:r>
              <a:rPr lang="en-US" sz="1400" dirty="0" smtClean="0"/>
              <a:t>I</a:t>
            </a:r>
            <a:r>
              <a:rPr lang="ru-RU" sz="1400" dirty="0" smtClean="0"/>
              <a:t> степени </a:t>
            </a:r>
            <a:r>
              <a:rPr lang="ru-RU" sz="1400" dirty="0" smtClean="0">
                <a:cs typeface="Times New Roman" pitchFamily="18" charset="0"/>
              </a:rPr>
              <a:t>д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истанционного конкурса педагогического мастерства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ea typeface="Calibri" pitchFamily="34" charset="0"/>
                <a:cs typeface="Times New Roman" pitchFamily="18" charset="0"/>
              </a:rPr>
              <a:t>«ВДОХНОВЕНИЕ»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для образовательных учреждений, реализующих АООП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детей с ОВЗ (номинация </a:t>
            </a:r>
            <a:r>
              <a:rPr lang="ru-RU" sz="1400" i="1" dirty="0" smtClean="0">
                <a:ea typeface="Calibri" pitchFamily="34" charset="0"/>
                <a:cs typeface="Times New Roman" pitchFamily="18" charset="0"/>
              </a:rPr>
              <a:t>«Творчество без границ»), февраль 2018 года</a:t>
            </a:r>
            <a:endParaRPr lang="ru-RU" sz="1400" i="1" dirty="0" smtClean="0">
              <a:cs typeface="Arial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Диплом </a:t>
            </a:r>
            <a:r>
              <a:rPr lang="en-US" sz="1400" dirty="0" smtClean="0"/>
              <a:t>I</a:t>
            </a:r>
            <a:r>
              <a:rPr lang="ru-RU" sz="1400" dirty="0" smtClean="0"/>
              <a:t> степени д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истанционного конкурса педагогического мастерства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ea typeface="Calibri" pitchFamily="34" charset="0"/>
                <a:cs typeface="Times New Roman" pitchFamily="18" charset="0"/>
              </a:rPr>
              <a:t>«ВДОХНОВЕНИЕ»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для образовательных учреждений, реализующих АООП для детей с ОВЗ (номинация </a:t>
            </a:r>
            <a:r>
              <a:rPr lang="ru-RU" sz="1400" i="1" dirty="0" smtClean="0">
                <a:ea typeface="Calibri" pitchFamily="34" charset="0"/>
                <a:cs typeface="Times New Roman" pitchFamily="18" charset="0"/>
              </a:rPr>
              <a:t>«Лучшая мультимедийная презентация»), февраль 2019 года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Диплом </a:t>
            </a:r>
            <a:r>
              <a:rPr lang="en-US" sz="1400" dirty="0" smtClean="0"/>
              <a:t>II</a:t>
            </a:r>
            <a:r>
              <a:rPr lang="ru-RU" sz="1400" dirty="0" smtClean="0"/>
              <a:t> степени д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истанционного конкурса педагогического мастерства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ea typeface="Calibri" pitchFamily="34" charset="0"/>
                <a:cs typeface="Times New Roman" pitchFamily="18" charset="0"/>
              </a:rPr>
              <a:t>«ВДОХНОВЕНИЕ»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для образовательных учреждений, реализующих АООП для детей с ОВЗ (номинация </a:t>
            </a:r>
            <a:r>
              <a:rPr lang="ru-RU" sz="1400" i="1" dirty="0" smtClean="0">
                <a:ea typeface="Calibri" pitchFamily="34" charset="0"/>
                <a:cs typeface="Times New Roman" pitchFamily="18" charset="0"/>
              </a:rPr>
              <a:t>«Лучшая мультимедийная презентация»), февраль 20</a:t>
            </a:r>
            <a:r>
              <a:rPr lang="en-US" sz="1400" i="1" dirty="0" smtClean="0">
                <a:ea typeface="Calibri" pitchFamily="34" charset="0"/>
                <a:cs typeface="Times New Roman" pitchFamily="18" charset="0"/>
              </a:rPr>
              <a:t>20</a:t>
            </a:r>
            <a:r>
              <a:rPr lang="ru-RU" sz="1400" i="1" dirty="0" smtClean="0">
                <a:ea typeface="Calibri" pitchFamily="34" charset="0"/>
                <a:cs typeface="Times New Roman" pitchFamily="18" charset="0"/>
              </a:rPr>
              <a:t> года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/>
              <a:t>Диплом победителя во Всероссийском сетевом конкурсе </a:t>
            </a:r>
            <a:r>
              <a:rPr lang="ru-RU" sz="1400" dirty="0"/>
              <a:t>«Профессиональный успех-XXI</a:t>
            </a:r>
            <a:r>
              <a:rPr lang="ru-RU" sz="1400" dirty="0" smtClean="0"/>
              <a:t>» Всероссийский </a:t>
            </a:r>
            <a:r>
              <a:rPr lang="ru-RU" sz="1400" dirty="0"/>
              <a:t>сетевой конкурс «Цифровая образовательная среда» </a:t>
            </a:r>
            <a:r>
              <a:rPr lang="ru-RU" sz="1400" dirty="0" smtClean="0"/>
              <a:t>(номинация «Цифровая </a:t>
            </a:r>
            <a:r>
              <a:rPr lang="ru-RU" sz="1400" dirty="0"/>
              <a:t>образовательная среда» </a:t>
            </a:r>
            <a:r>
              <a:rPr lang="ru-RU" sz="1400" dirty="0" smtClean="0"/>
              <a:t>, ноябрь 2021 г.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/>
              <a:t>Диплом I степени  дистанционного конкурса педагогического мастерства «ВДОХНОВЕНИЕ»  для образовательных учреждений, реализующих АООП для детей с ОВЗ (в номинации  «Лучшая мультимедийная презентация» ),  февраль 2022 г</a:t>
            </a:r>
            <a:r>
              <a:rPr lang="ru-RU" sz="1400" dirty="0" smtClean="0"/>
              <a:t>.</a:t>
            </a:r>
            <a:endParaRPr lang="ru-RU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311352" y="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endParaRPr lang="ru-RU" b="1" u="sng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1352" y="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endParaRPr lang="ru-RU" b="1" u="sng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6933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algn="just"/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48680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ru-RU" b="1" i="1" u="sng" dirty="0">
                <a:solidFill>
                  <a:srgbClr val="CC3300"/>
                </a:solidFill>
                <a:latin typeface="Calibri" pitchFamily="34" charset="0"/>
              </a:rPr>
              <a:t>Повышение уровня педагогического мастерства</a:t>
            </a:r>
            <a:r>
              <a:rPr lang="ru-RU" b="1" i="1" dirty="0">
                <a:solidFill>
                  <a:srgbClr val="CC3300"/>
                </a:solidFill>
                <a:latin typeface="Calibri" pitchFamily="34" charset="0"/>
              </a:rPr>
              <a:t>: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0975" lvl="0"/>
            <a:r>
              <a:rPr lang="ru-RU" i="1" dirty="0"/>
              <a:t>Всероссийская научно-практическая конференция с международным участием, посвященная 225-летию РГПУ им. А. И. Герцена, «Специальное образование сегодня и завтра: ресурсы и перспективы развития»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23-31 марта 2022г.</a:t>
            </a:r>
          </a:p>
          <a:p>
            <a:pPr marL="180975"/>
            <a:endParaRPr lang="ru-RU" b="1" i="1" u="sng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0975"/>
            <a:r>
              <a:rPr lang="ru-RU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Методические </a:t>
            </a:r>
            <a:r>
              <a:rPr lang="ru-RU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разработки:</a:t>
            </a:r>
            <a:r>
              <a:rPr lang="ru-RU" dirty="0">
                <a:solidFill>
                  <a:srgbClr val="CC3300"/>
                </a:solidFill>
              </a:rPr>
              <a:t> </a:t>
            </a:r>
            <a:endParaRPr lang="en-US" dirty="0">
              <a:solidFill>
                <a:srgbClr val="CC3300"/>
              </a:solidFill>
            </a:endParaRP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ru-RU" b="1" dirty="0"/>
              <a:t>Н.Е. </a:t>
            </a:r>
            <a:r>
              <a:rPr lang="ru-RU" b="1" dirty="0" err="1"/>
              <a:t>Граш</a:t>
            </a:r>
            <a:r>
              <a:rPr lang="ru-RU" b="1" dirty="0"/>
              <a:t>, Н.В. Мишина, Н.В. Мирошниченко                </a:t>
            </a:r>
            <a:r>
              <a:rPr lang="ru-RU" b="1" dirty="0" smtClean="0"/>
              <a:t>                                                   </a:t>
            </a:r>
            <a:r>
              <a:rPr lang="ru-RU" i="1" dirty="0"/>
              <a:t>Рабочие тетради к учебнику «Чтение и развитие речи» для 1 класса общеобразовательных организаций, реализующих АООП НОО глухих обучающихся в соответствии с ФГОС НОО детей с ОВЗ (в трёх частях). Гуманитарный центр «ВЛАДОС», 2017 год</a:t>
            </a:r>
            <a:endParaRPr lang="en-US" b="1" i="1" u="sng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ru-RU" b="1" dirty="0"/>
              <a:t>Н.Е. </a:t>
            </a:r>
            <a:r>
              <a:rPr lang="ru-RU" b="1" dirty="0" err="1"/>
              <a:t>Граш</a:t>
            </a:r>
            <a:r>
              <a:rPr lang="ru-RU" b="1" dirty="0"/>
              <a:t>, Н.В. Мишина, Н.В. Мирошниченко                                            </a:t>
            </a:r>
            <a:r>
              <a:rPr lang="ru-RU" b="1" dirty="0" smtClean="0"/>
              <a:t>                          </a:t>
            </a:r>
            <a:r>
              <a:rPr lang="ru-RU" i="1" dirty="0"/>
              <a:t>Рабочие тетради к учебнику «Чтение и развитие речи» для 2 класса общеобразовательных организаций, реализующих АООП НОО глухих обучающихся в соответствии с ФГОС НОО ОВЗ (в двух частях). Гуманитарный центр «ВЛАДОС», 2019 год</a:t>
            </a:r>
            <a:endParaRPr lang="en-US" b="1" i="1" u="sng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ru-RU" b="1" dirty="0"/>
              <a:t>Н.Е. </a:t>
            </a:r>
            <a:r>
              <a:rPr lang="ru-RU" b="1" dirty="0" err="1"/>
              <a:t>Граш</a:t>
            </a:r>
            <a:r>
              <a:rPr lang="ru-RU" b="1" dirty="0"/>
              <a:t>, Н.В. Мишина, Н.В. Мирошниченко                                     </a:t>
            </a:r>
            <a:r>
              <a:rPr lang="ru-RU" b="1" dirty="0" smtClean="0"/>
              <a:t>                               </a:t>
            </a:r>
            <a:r>
              <a:rPr lang="ru-RU" i="1" dirty="0"/>
              <a:t>Рабочие тетради к учебнику «Чтение и развитие речи» для 3 класса общеобразовательных организаций, реализующих АООП НОО глухих обучающихся в соответствии с ФГОС НОО ОВЗ (в двух частях). Гуманитарный центр «ВЛАДОС», 2019 год</a:t>
            </a:r>
          </a:p>
        </p:txBody>
      </p:sp>
    </p:spTree>
    <p:extLst>
      <p:ext uri="{BB962C8B-B14F-4D97-AF65-F5344CB8AC3E}">
        <p14:creationId xmlns:p14="http://schemas.microsoft.com/office/powerpoint/2010/main" val="20328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28951" r="25690" b="57933"/>
          <a:stretch>
            <a:fillRect/>
          </a:stretch>
        </p:blipFill>
        <p:spPr bwMode="auto">
          <a:xfrm>
            <a:off x="6186299" y="2667765"/>
            <a:ext cx="1031522" cy="1317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1" name="Picture 2" descr="DSC_0011"/>
          <p:cNvPicPr>
            <a:picLocks noChangeAspect="1" noChangeArrowheads="1"/>
          </p:cNvPicPr>
          <p:nvPr/>
        </p:nvPicPr>
        <p:blipFill>
          <a:blip r:embed="rId4" cstate="print"/>
          <a:srcRect l="4280" r="5832"/>
          <a:stretch>
            <a:fillRect/>
          </a:stretch>
        </p:blipFill>
        <p:spPr bwMode="auto">
          <a:xfrm>
            <a:off x="7573604" y="2653944"/>
            <a:ext cx="1161298" cy="140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5321" y="5132004"/>
            <a:ext cx="1250188" cy="1455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t="6734" r="1979" b="16953"/>
          <a:stretch>
            <a:fillRect/>
          </a:stretch>
        </p:blipFill>
        <p:spPr bwMode="auto">
          <a:xfrm>
            <a:off x="539552" y="2636912"/>
            <a:ext cx="1163675" cy="1364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Учитель\Desktop\МО\наше  МО\МО 2016-2017\Красикова А.А..jpg"/>
          <p:cNvPicPr>
            <a:picLocks noChangeAspect="1" noChangeArrowheads="1"/>
          </p:cNvPicPr>
          <p:nvPr/>
        </p:nvPicPr>
        <p:blipFill>
          <a:blip r:embed="rId7" cstate="print"/>
          <a:srcRect l="9061" t="9343" r="11481" b="12088"/>
          <a:stretch>
            <a:fillRect/>
          </a:stretch>
        </p:blipFill>
        <p:spPr bwMode="auto">
          <a:xfrm>
            <a:off x="4873868" y="2653945"/>
            <a:ext cx="1029176" cy="1344715"/>
          </a:xfrm>
          <a:prstGeom prst="rect">
            <a:avLst/>
          </a:prstGeom>
          <a:noFill/>
          <a:ln w="76200" cmpd="sng"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16" name="Picture 2" descr="C:\Users\Учитель\Desktop\МО\наше  МО\фото шефа\DSC00681.jpg"/>
          <p:cNvPicPr>
            <a:picLocks noChangeAspect="1" noChangeArrowheads="1"/>
          </p:cNvPicPr>
          <p:nvPr/>
        </p:nvPicPr>
        <p:blipFill>
          <a:blip r:embed="rId8" cstate="print"/>
          <a:srcRect l="22649" t="3030" r="15459" b="49825"/>
          <a:stretch>
            <a:fillRect/>
          </a:stretch>
        </p:blipFill>
        <p:spPr bwMode="auto">
          <a:xfrm>
            <a:off x="2112773" y="980728"/>
            <a:ext cx="1181336" cy="1382258"/>
          </a:xfrm>
          <a:prstGeom prst="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598784" y="76029"/>
            <a:ext cx="783118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 методического объединения</a:t>
            </a:r>
          </a:p>
        </p:txBody>
      </p:sp>
      <p:pic>
        <p:nvPicPr>
          <p:cNvPr id="3" name="Picture 2" descr="C:\Users\Учитель\Desktop\МО\наше  МО\МО 2017-2018\фото Кренделева М..jpeg"/>
          <p:cNvPicPr>
            <a:picLocks noChangeAspect="1" noChangeArrowheads="1"/>
          </p:cNvPicPr>
          <p:nvPr/>
        </p:nvPicPr>
        <p:blipFill>
          <a:blip r:embed="rId9" cstate="print"/>
          <a:srcRect l="15339"/>
          <a:stretch>
            <a:fillRect/>
          </a:stretch>
        </p:blipFill>
        <p:spPr bwMode="auto">
          <a:xfrm>
            <a:off x="5868144" y="980728"/>
            <a:ext cx="1188127" cy="1407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C:\Users\Учитель\Desktop\моё фото.jpg"/>
          <p:cNvPicPr/>
          <p:nvPr/>
        </p:nvPicPr>
        <p:blipFill>
          <a:blip r:embed="rId10" cstate="print"/>
          <a:srcRect t="3802" r="2375" b="11174"/>
          <a:stretch>
            <a:fillRect/>
          </a:stretch>
        </p:blipFill>
        <p:spPr bwMode="auto">
          <a:xfrm>
            <a:off x="4028042" y="745469"/>
            <a:ext cx="1275506" cy="1585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D:\фото к презентации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4" t="-44" r="11034" b="9332"/>
          <a:stretch/>
        </p:blipFill>
        <p:spPr bwMode="auto">
          <a:xfrm>
            <a:off x="7669476" y="5238575"/>
            <a:ext cx="1135652" cy="1349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" r="1029" b="11835"/>
          <a:stretch/>
        </p:blipFill>
        <p:spPr>
          <a:xfrm>
            <a:off x="1983989" y="2636273"/>
            <a:ext cx="1100419" cy="1422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/>
          <p:nvPr/>
        </p:nvPicPr>
        <p:blipFill rotWithShape="1">
          <a:blip r:embed="rId13" cstate="print"/>
          <a:srcRect l="37242" t="26820" r="39944" b="37227"/>
          <a:stretch/>
        </p:blipFill>
        <p:spPr bwMode="auto">
          <a:xfrm>
            <a:off x="4873868" y="5238575"/>
            <a:ext cx="1167565" cy="1402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2" t="7698" r="40371" b="64825"/>
          <a:stretch/>
        </p:blipFill>
        <p:spPr>
          <a:xfrm>
            <a:off x="3498997" y="2653945"/>
            <a:ext cx="1123406" cy="1316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фон9_15,2х21_общ-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498997" y="4491798"/>
            <a:ext cx="1203197" cy="1368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Котова НА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29862" y="4426691"/>
            <a:ext cx="1073365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7"/>
          <a:srcRect l="11719" t="9793" r="11089" b="10819"/>
          <a:stretch/>
        </p:blipFill>
        <p:spPr>
          <a:xfrm>
            <a:off x="6255175" y="4365516"/>
            <a:ext cx="1271087" cy="1348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9943A">
                <a:lumMod val="40000"/>
                <a:lumOff val="6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53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9552" y="4725144"/>
            <a:ext cx="815340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5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Мирошниченко Ольга Никитична</a:t>
            </a:r>
            <a:r>
              <a:rPr lang="ru-RU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– </a:t>
            </a:r>
            <a:r>
              <a:rPr lang="ru-RU" sz="3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учитель первой квалификационной категории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(распоряжение Комитета по образованию СПб                                 </a:t>
            </a:r>
            <a:r>
              <a:rPr lang="ru-RU" sz="24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№ </a:t>
            </a:r>
            <a:r>
              <a:rPr lang="ru-RU" sz="24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2481</a:t>
            </a:r>
            <a:r>
              <a:rPr lang="ru-RU" sz="24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-р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22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.12.2020г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.) </a:t>
            </a:r>
            <a:endParaRPr lang="ru-RU" sz="30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9AC7FC2-E2A8-49FD-9C22-FE1A4C3A5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6" t="2497" r="922" b="8782"/>
          <a:stretch/>
        </p:blipFill>
        <p:spPr>
          <a:xfrm>
            <a:off x="2843808" y="188640"/>
            <a:ext cx="3240360" cy="4506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7504" y="302359"/>
            <a:ext cx="885698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Образование:</a:t>
            </a:r>
            <a:r>
              <a:rPr lang="ru-RU" sz="2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высшее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Кокчетавский   педагогический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институт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им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Ч.Ч. Валиханова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(филологический факультет) в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1986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году;  </a:t>
            </a: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Карагандинский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государственный университет  им. Е.А.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Букетова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(дефектологический факультет) в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2003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году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</a:p>
          <a:p>
            <a:pPr>
              <a:defRPr/>
            </a:pP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Общий стаж работы</a:t>
            </a:r>
            <a:r>
              <a:rPr lang="en-US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34 </a:t>
            </a:r>
            <a:r>
              <a:rPr lang="ru-RU" sz="2000" b="1" dirty="0" smtClean="0">
                <a:latin typeface="Calibri" pitchFamily="34" charset="0"/>
              </a:rPr>
              <a:t>года</a:t>
            </a:r>
            <a:endParaRPr lang="ru-RU" sz="2000" dirty="0">
              <a:latin typeface="Calibri" pitchFamily="34" charset="0"/>
            </a:endParaRPr>
          </a:p>
          <a:p>
            <a:pPr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Педагогический </a:t>
            </a: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работы:</a:t>
            </a:r>
            <a:r>
              <a:rPr lang="ru-RU" sz="2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свыше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лет</a:t>
            </a:r>
          </a:p>
          <a:p>
            <a:pPr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 в ГБОУ № 31</a:t>
            </a:r>
            <a:r>
              <a:rPr lang="ru-RU" sz="2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 </a:t>
            </a:r>
            <a:r>
              <a:rPr lang="ru-RU" sz="2000" b="1" dirty="0" smtClean="0">
                <a:latin typeface="Calibri" pitchFamily="34" charset="0"/>
              </a:rPr>
              <a:t>15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лет  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endParaRPr lang="ru-RU" sz="1000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Повышение квалификации:</a:t>
            </a:r>
            <a:r>
              <a:rPr lang="ru-RU" sz="2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just">
              <a:buFontTx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курсы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государственном бюджетном учреждении дополнительного профессионального образования СПб АППО по программе </a:t>
            </a: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«Основы мировых религиозных культур в курсе ОРКСЭ: пути реализации ФГОС»,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108 часов (07.02.2018г. – 15.06.2018г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  <a:endParaRPr lang="ru-RU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437112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66"/>
                </a:solidFill>
                <a:latin typeface="Calibri" pitchFamily="34" charset="0"/>
              </a:rPr>
              <a:t>Навержская Лилия Николаевна - </a:t>
            </a:r>
          </a:p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у</a:t>
            </a:r>
            <a:r>
              <a:rPr lang="ru-RU" sz="2800" b="1" dirty="0" smtClean="0">
                <a:solidFill>
                  <a:srgbClr val="002060"/>
                </a:solidFill>
              </a:rPr>
              <a:t>читель </a:t>
            </a:r>
            <a:r>
              <a:rPr lang="ru-RU" sz="2800" b="1" dirty="0">
                <a:solidFill>
                  <a:srgbClr val="002060"/>
                </a:solidFill>
              </a:rPr>
              <a:t>первой квалификационной категории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3C3D60"/>
                </a:solidFill>
                <a:latin typeface="Calibri" pitchFamily="34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распоряжение Комитета по образованию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СПб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№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3697-р 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 26.12.2018г.)</a:t>
            </a:r>
            <a:endParaRPr lang="ru-RU" sz="2400" b="1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4" name="Рисунок 3" descr="D:\фото к презентаци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b="-106"/>
          <a:stretch>
            <a:fillRect/>
          </a:stretch>
        </p:blipFill>
        <p:spPr bwMode="auto">
          <a:xfrm>
            <a:off x="2195736" y="332656"/>
            <a:ext cx="403244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CC3300"/>
                </a:solidFill>
                <a:latin typeface="Calibri" pitchFamily="34" charset="0"/>
              </a:rPr>
              <a:t>Образование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ru-RU" dirty="0" smtClean="0">
                <a:latin typeface="Calibri" pitchFamily="34" charset="0"/>
              </a:rPr>
              <a:t>высшее, </a:t>
            </a:r>
            <a:r>
              <a:rPr lang="ru-RU" dirty="0" smtClean="0"/>
              <a:t>РГПУ им. А.И. Герцена 2016г., диплом бакалавра, направление Специальное (Дефектологическое) Образование, направленность (профиль) образовательной программы: сурдопедагогика (начальное образование детей с нарушением слуха).</a:t>
            </a:r>
          </a:p>
          <a:p>
            <a:pPr algn="just"/>
            <a:r>
              <a:rPr lang="ru-RU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Общий стаж работы</a:t>
            </a:r>
            <a:r>
              <a:rPr lang="en-US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18 лет 3 </a:t>
            </a:r>
            <a:r>
              <a:rPr lang="ru-RU" dirty="0" smtClean="0">
                <a:latin typeface="Calibri" pitchFamily="34" charset="0"/>
              </a:rPr>
              <a:t>мес.</a:t>
            </a:r>
            <a:endParaRPr lang="ru-RU" dirty="0" smtClean="0"/>
          </a:p>
          <a:p>
            <a:pPr algn="just">
              <a:spcBef>
                <a:spcPct val="50000"/>
              </a:spcBef>
              <a:defRPr/>
            </a:pPr>
            <a:r>
              <a:rPr lang="ru-RU" b="1" i="1" u="sng" dirty="0" smtClean="0">
                <a:solidFill>
                  <a:srgbClr val="CC3300"/>
                </a:solidFill>
                <a:latin typeface="Calibri" pitchFamily="34" charset="0"/>
              </a:rPr>
              <a:t>Педагогический стаж работы:</a:t>
            </a:r>
            <a:r>
              <a:rPr lang="ru-RU" dirty="0" smtClean="0">
                <a:solidFill>
                  <a:srgbClr val="CC3300"/>
                </a:solidFill>
                <a:latin typeface="Calibri" pitchFamily="34" charset="0"/>
              </a:rPr>
              <a:t>  </a:t>
            </a:r>
            <a:r>
              <a:rPr lang="ru-RU" dirty="0" smtClean="0">
                <a:latin typeface="Calibri" pitchFamily="34" charset="0"/>
              </a:rPr>
              <a:t>свыше </a:t>
            </a:r>
            <a:r>
              <a:rPr lang="ru-RU" b="1" dirty="0">
                <a:latin typeface="Calibri" pitchFamily="34" charset="0"/>
              </a:rPr>
              <a:t>5</a:t>
            </a:r>
            <a:r>
              <a:rPr lang="ru-RU" dirty="0" smtClean="0">
                <a:latin typeface="Calibri" pitchFamily="34" charset="0"/>
              </a:rPr>
              <a:t> лет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b="1" i="1" u="sng" dirty="0" smtClean="0">
                <a:solidFill>
                  <a:srgbClr val="CC3300"/>
                </a:solidFill>
                <a:latin typeface="Calibri" pitchFamily="34" charset="0"/>
              </a:rPr>
              <a:t>Стаж работы в ГБОУ № 31</a:t>
            </a:r>
            <a:r>
              <a:rPr lang="ru-RU" i="1" dirty="0" smtClean="0">
                <a:solidFill>
                  <a:srgbClr val="CC3300"/>
                </a:solidFill>
                <a:latin typeface="Calibri" pitchFamily="34" charset="0"/>
              </a:rPr>
              <a:t>: </a:t>
            </a:r>
            <a:r>
              <a:rPr lang="ru-RU" b="1" dirty="0">
                <a:latin typeface="Calibri" pitchFamily="34" charset="0"/>
              </a:rPr>
              <a:t>4</a:t>
            </a:r>
            <a:r>
              <a:rPr lang="ru-RU" dirty="0" smtClean="0">
                <a:latin typeface="Calibri" pitchFamily="34" charset="0"/>
              </a:rPr>
              <a:t> года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b="1" i="1" u="sng" dirty="0" smtClean="0">
                <a:solidFill>
                  <a:srgbClr val="CC3300"/>
                </a:solidFill>
                <a:latin typeface="Calibri" pitchFamily="34" charset="0"/>
              </a:rPr>
              <a:t>Повышение квалификации:</a:t>
            </a:r>
            <a:r>
              <a:rPr lang="ru-RU" u="sng" dirty="0" smtClean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CC3300"/>
                </a:solidFill>
                <a:latin typeface="Calibri" pitchFamily="34" charset="0"/>
              </a:rPr>
              <a:t>  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ИМЦ </a:t>
            </a:r>
            <a:r>
              <a:rPr lang="ru-RU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Невского района </a:t>
            </a:r>
            <a:r>
              <a:rPr lang="ru-RU" b="1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«Формирование антикоррупционного сознания обучающихся: теория и практика</a:t>
            </a:r>
            <a:r>
              <a:rPr lang="ru-RU" b="1" dirty="0" smtClean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(12.11.2019г</a:t>
            </a:r>
            <a:r>
              <a:rPr lang="ru-RU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- 23.11.2019г</a:t>
            </a:r>
            <a:r>
              <a:rPr lang="ru-RU" dirty="0" smtClean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ООО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Инфоурок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«Организация работы с обучающимися с ограниченными возможностями здоровья (ОВЗ)  в соответствии с ФГОС</a:t>
            </a:r>
            <a:r>
              <a:rPr lang="ru-RU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27.08.2020г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– 16.09.2020г</a:t>
            </a:r>
            <a:r>
              <a:rPr lang="ru-RU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algn="just">
              <a:spcBef>
                <a:spcPct val="50000"/>
              </a:spcBef>
              <a:defRPr/>
            </a:pPr>
            <a:endParaRPr lang="ru-RU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Tx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ООО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«Центр инновационного образования и воспитания» 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(Единый урок) </a:t>
            </a:r>
            <a:r>
              <a:rPr lang="ru-RU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«Организация деятельности педагогических работников по классному руководству»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(29.09.2020г</a:t>
            </a:r>
            <a:r>
              <a:rPr lang="ru-RU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 smtClean="0">
              <a:solidFill>
                <a:srgbClr val="CC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66700" y="4725144"/>
            <a:ext cx="8610600" cy="1509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rgbClr val="000066"/>
                </a:solidFill>
                <a:latin typeface="Calibri" pitchFamily="34" charset="0"/>
              </a:rPr>
              <a:t>Николаева Екатерина </a:t>
            </a:r>
            <a:r>
              <a:rPr lang="ru-RU" sz="33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Борисовна</a:t>
            </a:r>
            <a:r>
              <a:rPr lang="ru-RU" sz="3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–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учитель высшей квалификационной категории </a:t>
            </a: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(распоряжение </a:t>
            </a:r>
            <a:r>
              <a:rPr lang="ru-RU" sz="2800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№ </a:t>
            </a:r>
            <a:r>
              <a:rPr lang="ru-RU" sz="28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3364-р </a:t>
            </a:r>
            <a:r>
              <a:rPr 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 </a:t>
            </a: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02.11.2017 </a:t>
            </a:r>
            <a:r>
              <a:rPr 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года)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8400" r="41726" b="62600"/>
          <a:stretch/>
        </p:blipFill>
        <p:spPr>
          <a:xfrm>
            <a:off x="2843808" y="260648"/>
            <a:ext cx="3456384" cy="4150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9512" y="188640"/>
            <a:ext cx="8784976" cy="55399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Образование</a:t>
            </a:r>
            <a:r>
              <a:rPr lang="ru-RU" sz="2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высшее, РГПУ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имени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А.И. Герцена, факультет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коррекционной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педагогики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2000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году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Общий стаж работы</a:t>
            </a:r>
            <a:r>
              <a:rPr lang="en-US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22 года</a:t>
            </a:r>
            <a:endParaRPr lang="ru-RU" sz="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Педагогический </a:t>
            </a: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</a:t>
            </a:r>
            <a:r>
              <a:rPr lang="en-US" sz="2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лет</a:t>
            </a:r>
          </a:p>
          <a:p>
            <a:pPr algn="just">
              <a:defRPr/>
            </a:pPr>
            <a:endParaRPr lang="ru-RU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 в ГБОУ № 31</a:t>
            </a:r>
            <a:r>
              <a:rPr lang="ru-RU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  <a:r>
              <a:rPr lang="ru-RU" b="1" dirty="0" smtClean="0">
                <a:latin typeface="Calibri" pitchFamily="34" charset="0"/>
              </a:rPr>
              <a:t>22</a:t>
            </a:r>
            <a:r>
              <a:rPr lang="ru-RU" dirty="0" smtClean="0">
                <a:latin typeface="Calibri" pitchFamily="34" charset="0"/>
              </a:rPr>
              <a:t> года</a:t>
            </a:r>
            <a:endParaRPr lang="ru-RU" dirty="0" smtClean="0">
              <a:latin typeface="Calibri" pitchFamily="34" charset="0"/>
            </a:endParaRPr>
          </a:p>
          <a:p>
            <a:pPr algn="just">
              <a:defRPr/>
            </a:pPr>
            <a:r>
              <a:rPr lang="ru-RU" sz="800" dirty="0" smtClean="0">
                <a:latin typeface="Calibri" pitchFamily="34" charset="0"/>
              </a:rPr>
              <a:t> </a:t>
            </a:r>
            <a:endParaRPr lang="ru-RU" sz="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Повышение </a:t>
            </a: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квалификации</a:t>
            </a:r>
            <a:r>
              <a:rPr lang="en-US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en-US" sz="20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endParaRPr lang="ru-RU" sz="20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endParaRPr lang="ru-RU" sz="8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Calibri" pitchFamily="34" charset="0"/>
              </a:rPr>
              <a:t>курсы на базе </a:t>
            </a:r>
            <a:r>
              <a:rPr lang="ru-RU" sz="2000" dirty="0" err="1" smtClean="0">
                <a:latin typeface="Calibri" pitchFamily="34" charset="0"/>
              </a:rPr>
              <a:t>СПбЦОКО</a:t>
            </a:r>
            <a:r>
              <a:rPr lang="ru-RU" sz="2000" dirty="0" smtClean="0">
                <a:latin typeface="Calibri" pitchFamily="34" charset="0"/>
              </a:rPr>
              <a:t> и ИТ </a:t>
            </a: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«Использование ЭОР в образовательном процессе» </a:t>
            </a:r>
            <a:r>
              <a:rPr lang="ru-RU" sz="2000" dirty="0" smtClean="0">
                <a:latin typeface="Calibri" pitchFamily="34" charset="0"/>
              </a:rPr>
              <a:t>(12.05.2017г. – 19.05.2017г.)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800" dirty="0">
              <a:solidFill>
                <a:schemeClr val="dk1"/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ГБУ </a:t>
            </a:r>
            <a:r>
              <a:rPr lang="ru-RU" sz="2000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2000" dirty="0" smtClean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000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педагогического образования центр повышения квалификации специалистов </a:t>
            </a:r>
            <a:r>
              <a:rPr lang="ru-RU" sz="2000" dirty="0" smtClean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ИМЦ </a:t>
            </a:r>
            <a:r>
              <a:rPr lang="ru-RU" sz="2000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Невского района СПБ </a:t>
            </a:r>
            <a:r>
              <a:rPr lang="ru-RU" sz="2000" b="1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«Содержание, формы и методы воспитательной работы классного руководителя в условиях внедрения ФГОС</a:t>
            </a:r>
            <a:r>
              <a:rPr lang="ru-RU" sz="2000" b="1" dirty="0" smtClean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(13.11.2019г</a:t>
            </a:r>
            <a:r>
              <a:rPr lang="ru-RU" sz="2000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- 27.12.2019г</a:t>
            </a:r>
            <a:r>
              <a:rPr lang="ru-RU" sz="2000" dirty="0" smtClean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algn="just">
              <a:defRPr/>
            </a:pPr>
            <a:endParaRPr lang="ru-RU" sz="2000" dirty="0" smtClean="0">
              <a:solidFill>
                <a:schemeClr val="dk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ООО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«Центр инновационного образования и воспитания» 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(Единый урок) </a:t>
            </a:r>
            <a:r>
              <a:rPr lang="ru-RU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«Организация деятельности педагогических работников по классному руководству»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(29.09.2020г</a:t>
            </a:r>
            <a:r>
              <a:rPr lang="ru-RU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29309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0066"/>
                </a:solidFill>
                <a:latin typeface="Calibri" pitchFamily="34" charset="0"/>
              </a:rPr>
              <a:t>Михайлова Дарья Евгеньевна -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учитель 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первой 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квалификационной 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категории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(распоряжение </a:t>
            </a:r>
            <a:r>
              <a:rPr lang="ru-RU" sz="2800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№ </a:t>
            </a:r>
            <a:r>
              <a:rPr lang="ru-RU" sz="28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513-р </a:t>
            </a:r>
            <a:r>
              <a:rPr 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 </a:t>
            </a: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26.02.2021 </a:t>
            </a:r>
            <a:r>
              <a:rPr 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года</a:t>
            </a: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)</a:t>
            </a:r>
            <a:endParaRPr lang="ru-RU" sz="3200" b="1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37242" t="26820" r="39944" b="37227"/>
          <a:stretch/>
        </p:blipFill>
        <p:spPr bwMode="auto">
          <a:xfrm>
            <a:off x="2939339" y="404664"/>
            <a:ext cx="2689258" cy="3599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u="sng" dirty="0" smtClean="0">
                <a:solidFill>
                  <a:srgbClr val="CC3300"/>
                </a:solidFill>
              </a:rPr>
              <a:t>Образование</a:t>
            </a:r>
            <a:r>
              <a:rPr lang="ru-RU" b="1" i="1" u="sng" dirty="0" smtClean="0">
                <a:solidFill>
                  <a:srgbClr val="C00000"/>
                </a:solidFill>
              </a:rPr>
              <a:t>:</a:t>
            </a:r>
            <a:r>
              <a:rPr lang="ru-RU" b="1" i="1" dirty="0" smtClean="0">
                <a:solidFill>
                  <a:srgbClr val="002060"/>
                </a:solidFill>
              </a:rPr>
              <a:t>  </a:t>
            </a:r>
            <a:r>
              <a:rPr lang="ru-RU" dirty="0" smtClean="0"/>
              <a:t>высшее</a:t>
            </a:r>
            <a:r>
              <a:rPr lang="ru-RU" dirty="0"/>
              <a:t>, РГПУ им</a:t>
            </a:r>
            <a:r>
              <a:rPr lang="ru-RU" dirty="0" smtClean="0"/>
              <a:t>. А.И. Герцена</a:t>
            </a:r>
            <a:r>
              <a:rPr lang="ru-RU" dirty="0"/>
              <a:t>, факультет коррекционной </a:t>
            </a:r>
            <a:r>
              <a:rPr lang="ru-RU" dirty="0" smtClean="0"/>
              <a:t>педагогики (</a:t>
            </a:r>
            <a:r>
              <a:rPr lang="ru-RU" dirty="0"/>
              <a:t>бакалавр) 2013 год, (магистр</a:t>
            </a:r>
            <a:r>
              <a:rPr lang="ru-RU" dirty="0" smtClean="0"/>
              <a:t>) 2015г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Общий стаж работы</a:t>
            </a:r>
            <a:r>
              <a:rPr lang="en-US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9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лет </a:t>
            </a:r>
            <a:endParaRPr lang="ru-RU" b="1" dirty="0" smtClean="0">
              <a:latin typeface="Calibri" pitchFamily="34" charset="0"/>
            </a:endParaRPr>
          </a:p>
          <a:p>
            <a:pPr algn="just"/>
            <a:r>
              <a:rPr lang="ru-RU" b="1" i="1" u="sng" dirty="0" smtClean="0">
                <a:solidFill>
                  <a:srgbClr val="CC3300"/>
                </a:solidFill>
              </a:rPr>
              <a:t>Педагогический </a:t>
            </a:r>
            <a:r>
              <a:rPr lang="ru-RU" b="1" i="1" u="sng" dirty="0" smtClean="0">
                <a:solidFill>
                  <a:srgbClr val="CC3300"/>
                </a:solidFill>
              </a:rPr>
              <a:t>стаж работы:</a:t>
            </a:r>
            <a:r>
              <a:rPr lang="ru-RU" dirty="0" smtClean="0">
                <a:solidFill>
                  <a:srgbClr val="CC3300"/>
                </a:solidFill>
              </a:rPr>
              <a:t>  </a:t>
            </a:r>
            <a:r>
              <a:rPr lang="ru-RU" dirty="0" smtClean="0"/>
              <a:t>свыше </a:t>
            </a:r>
            <a:r>
              <a:rPr lang="ru-RU" b="1" dirty="0"/>
              <a:t>5</a:t>
            </a:r>
            <a:r>
              <a:rPr lang="ru-RU" dirty="0" smtClean="0"/>
              <a:t> лет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b="1" i="1" u="sng" dirty="0" smtClean="0">
                <a:solidFill>
                  <a:srgbClr val="CC3300"/>
                </a:solidFill>
              </a:rPr>
              <a:t>Стаж работы в ГБОУ № 31</a:t>
            </a:r>
            <a:r>
              <a:rPr lang="ru-RU" i="1" dirty="0" smtClean="0">
                <a:solidFill>
                  <a:srgbClr val="CC3300"/>
                </a:solidFill>
              </a:rPr>
              <a:t>: </a:t>
            </a:r>
            <a:r>
              <a:rPr lang="ru-RU" b="1" i="1" dirty="0"/>
              <a:t>9</a:t>
            </a:r>
            <a:r>
              <a:rPr lang="ru-RU" b="1" i="1" dirty="0" smtClean="0"/>
              <a:t> </a:t>
            </a:r>
            <a:r>
              <a:rPr lang="ru-RU" dirty="0" smtClean="0"/>
              <a:t>лет</a:t>
            </a:r>
            <a:endParaRPr lang="ru-RU" dirty="0"/>
          </a:p>
          <a:p>
            <a:pPr algn="just">
              <a:spcBef>
                <a:spcPct val="50000"/>
              </a:spcBef>
              <a:defRPr/>
            </a:pPr>
            <a:r>
              <a:rPr lang="ru-RU" b="1" i="1" u="sng" dirty="0" smtClean="0">
                <a:solidFill>
                  <a:srgbClr val="CC3300"/>
                </a:solidFill>
              </a:rPr>
              <a:t>Повышение квалификации:</a:t>
            </a:r>
            <a:r>
              <a:rPr lang="ru-RU" u="sng" dirty="0" smtClean="0">
                <a:solidFill>
                  <a:srgbClr val="CC3300"/>
                </a:solidFill>
              </a:rPr>
              <a:t> </a:t>
            </a:r>
            <a:r>
              <a:rPr lang="ru-RU" dirty="0" smtClean="0">
                <a:solidFill>
                  <a:srgbClr val="CC3300"/>
                </a:solidFill>
              </a:rPr>
              <a:t> 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курсы в Государственном бюджетном учреждении </a:t>
            </a:r>
            <a:r>
              <a:rPr lang="ru-RU" sz="1600" dirty="0"/>
              <a:t>дополнительного профессионального педагогического образования </a:t>
            </a:r>
            <a:r>
              <a:rPr lang="ru-RU" sz="1600" dirty="0" smtClean="0"/>
              <a:t>центре </a:t>
            </a:r>
            <a:r>
              <a:rPr lang="ru-RU" sz="1600" dirty="0"/>
              <a:t>повышения квалификации специалистов «Информационно-методический центр» Невского </a:t>
            </a:r>
            <a:r>
              <a:rPr lang="ru-RU" sz="1600" dirty="0" smtClean="0"/>
              <a:t>района по программе </a:t>
            </a:r>
            <a:r>
              <a:rPr lang="ru-RU" sz="1600" b="1" i="1" dirty="0" smtClean="0"/>
              <a:t>«ФГОС </a:t>
            </a:r>
            <a:r>
              <a:rPr lang="ru-RU" sz="1600" b="1" i="1" dirty="0"/>
              <a:t>НОО обучающихся с ОВЗ и </a:t>
            </a:r>
            <a:r>
              <a:rPr lang="ru-RU" sz="1600" b="1" i="1" dirty="0" smtClean="0"/>
              <a:t>образование </a:t>
            </a:r>
            <a:r>
              <a:rPr lang="ru-RU" sz="1600" b="1" i="1" dirty="0"/>
              <a:t>обучающихся с умственной отсталостью (интеллектуальными нарушениями). Инклюзивное образование обучающихся с ТНР</a:t>
            </a:r>
            <a:r>
              <a:rPr lang="ru-RU" sz="1600" b="1" i="1" dirty="0" smtClean="0"/>
              <a:t>, ЗПР, НОДА, РАС</a:t>
            </a:r>
            <a:r>
              <a:rPr lang="ru-RU" sz="1600" b="1" i="1" dirty="0"/>
              <a:t>, с сенсорными </a:t>
            </a:r>
            <a:r>
              <a:rPr lang="ru-RU" sz="1600" b="1" i="1" dirty="0" smtClean="0"/>
              <a:t>нарушениями», </a:t>
            </a:r>
            <a:r>
              <a:rPr lang="ru-RU" sz="1600" dirty="0"/>
              <a:t>72 </a:t>
            </a:r>
            <a:r>
              <a:rPr lang="ru-RU" sz="1600" dirty="0" smtClean="0"/>
              <a:t>часа (20.03.2018г. </a:t>
            </a:r>
            <a:r>
              <a:rPr lang="ru-RU" sz="1600" dirty="0"/>
              <a:t>– </a:t>
            </a:r>
            <a:r>
              <a:rPr lang="ru-RU" sz="1600" dirty="0" smtClean="0"/>
              <a:t>10.05.2018г.)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 Санкт-Петербурга академии постдипломного педагогического образования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«Новое качество урока в начальной школе в соответствии с ФГОС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(10.09.2019г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-14.11.2019г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solidFill>
                  <a:schemeClr val="dk1"/>
                </a:solidFill>
              </a:rPr>
              <a:t>Всерегиональный</a:t>
            </a:r>
            <a:r>
              <a:rPr lang="ru-RU" sz="1600" dirty="0">
                <a:solidFill>
                  <a:schemeClr val="dk1"/>
                </a:solidFill>
              </a:rPr>
              <a:t> научно-образовательный центр «Современные образовательные технологии»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«Повышение профессионального уровня педагогического работника посредством использования ИКТ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(03.11.2019г.)</a:t>
            </a:r>
          </a:p>
          <a:p>
            <a:pPr lvl="0" algn="just">
              <a:buFontTx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ООО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«Центр инновационного образования и воспитания» 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(Единый урок) </a:t>
            </a:r>
            <a:r>
              <a:rPr lang="ru-RU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«Организация деятельности педагогических работников по классному руководству»</a:t>
            </a:r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(29.09.2020г</a:t>
            </a:r>
            <a:r>
              <a:rPr lang="ru-RU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sz="1900" dirty="0" smtClean="0"/>
          </a:p>
        </p:txBody>
      </p:sp>
    </p:spTree>
    <p:extLst>
      <p:ext uri="{BB962C8B-B14F-4D97-AF65-F5344CB8AC3E}">
        <p14:creationId xmlns:p14="http://schemas.microsoft.com/office/powerpoint/2010/main" val="33814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64096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b="1" i="1" u="sng" dirty="0" smtClean="0">
                <a:solidFill>
                  <a:srgbClr val="CC3300"/>
                </a:solidFill>
              </a:rPr>
              <a:t>Конкурсы</a:t>
            </a:r>
            <a:r>
              <a:rPr lang="ru-RU" sz="2000" b="1" i="1" dirty="0">
                <a:solidFill>
                  <a:srgbClr val="CC3300"/>
                </a:solidFill>
              </a:rPr>
              <a:t>:  </a:t>
            </a:r>
            <a:r>
              <a:rPr lang="ru-RU" b="1" i="1" dirty="0">
                <a:solidFill>
                  <a:srgbClr val="CC3300"/>
                </a:solidFill>
              </a:rPr>
              <a:t>ЛАУРЕАТ  </a:t>
            </a:r>
            <a:r>
              <a:rPr lang="ru-RU" dirty="0"/>
              <a:t>Петербургского конкурса </a:t>
            </a:r>
            <a:r>
              <a:rPr lang="ru-RU" b="1" dirty="0"/>
              <a:t>«Воспитатели России» </a:t>
            </a:r>
            <a:r>
              <a:rPr lang="ru-RU" i="1" dirty="0"/>
              <a:t>(регионального этапа </a:t>
            </a:r>
            <a:r>
              <a:rPr lang="en-US" i="1" dirty="0"/>
              <a:t>VI</a:t>
            </a:r>
            <a:r>
              <a:rPr lang="ru-RU" i="1" dirty="0"/>
              <a:t> Всероссийского конкурса «Воспитатели России»)</a:t>
            </a:r>
            <a:r>
              <a:rPr lang="ru-RU" dirty="0"/>
              <a:t> в номинации </a:t>
            </a:r>
            <a:r>
              <a:rPr lang="ru-RU" b="1" i="1" dirty="0"/>
              <a:t>«Лучший молодой воспитатель образовательной организации «Молодые профессионалы</a:t>
            </a:r>
            <a:r>
              <a:rPr lang="ru-RU" b="1" i="1" dirty="0" smtClean="0"/>
              <a:t>»,</a:t>
            </a:r>
            <a:r>
              <a:rPr lang="ru-RU" dirty="0" smtClean="0"/>
              <a:t> </a:t>
            </a:r>
            <a:r>
              <a:rPr lang="ru-RU" dirty="0"/>
              <a:t>2018 </a:t>
            </a:r>
            <a:r>
              <a:rPr lang="ru-RU" dirty="0" smtClean="0"/>
              <a:t>год</a:t>
            </a:r>
            <a:endParaRPr lang="ru-RU" sz="2400" b="1" i="1" u="sng" dirty="0" smtClean="0">
              <a:solidFill>
                <a:srgbClr val="CC3300"/>
              </a:solid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ru-RU" sz="2000" b="1" i="1" u="sng" dirty="0" smtClean="0">
                <a:solidFill>
                  <a:srgbClr val="CC3300"/>
                </a:solidFill>
              </a:rPr>
              <a:t>Статьи</a:t>
            </a:r>
            <a:r>
              <a:rPr lang="ru-RU" sz="2000" b="1" i="1" u="sng" dirty="0">
                <a:solidFill>
                  <a:srgbClr val="CC3300"/>
                </a:solidFill>
              </a:rPr>
              <a:t>, публикации:  </a:t>
            </a:r>
            <a:endParaRPr lang="ru-RU" sz="2000" u="sng" dirty="0">
              <a:solidFill>
                <a:srgbClr val="CC3300"/>
              </a:solid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ru-RU" b="1" i="1" dirty="0">
                <a:latin typeface="Calibri" panose="020F0502020204030204" pitchFamily="34" charset="0"/>
              </a:rPr>
              <a:t>«К вопросу о помощи родителям детей, обучающихся в условиях надомного </a:t>
            </a:r>
            <a:r>
              <a:rPr lang="ru-RU" b="1" i="1" dirty="0" smtClean="0">
                <a:latin typeface="Calibri" panose="020F0502020204030204" pitchFamily="34" charset="0"/>
              </a:rPr>
              <a:t>обучения» </a:t>
            </a: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</a:rPr>
              <a:t>ежегодном сборнике </a:t>
            </a:r>
            <a:r>
              <a:rPr lang="ru-RU" i="1" dirty="0">
                <a:latin typeface="Calibri" panose="020F0502020204030204" pitchFamily="34" charset="0"/>
              </a:rPr>
              <a:t>«Ребёнок в современном мире. Формирование исторического сознания».</a:t>
            </a:r>
            <a:r>
              <a:rPr lang="ru-RU" b="1" i="1" dirty="0">
                <a:latin typeface="Calibri" panose="020F0502020204030204" pitchFamily="34" charset="0"/>
              </a:rPr>
              <a:t>  </a:t>
            </a:r>
            <a:r>
              <a:rPr lang="ru-RU" sz="2000" dirty="0">
                <a:latin typeface="Calibri" panose="020F0502020204030204" pitchFamily="34" charset="0"/>
              </a:rPr>
              <a:t>М</a:t>
            </a:r>
            <a:r>
              <a:rPr lang="ru-RU" dirty="0">
                <a:latin typeface="Calibri" panose="020F0502020204030204" pitchFamily="34" charset="0"/>
              </a:rPr>
              <a:t>атериалы </a:t>
            </a:r>
            <a:r>
              <a:rPr lang="en-US" dirty="0">
                <a:latin typeface="Calibri" panose="020F0502020204030204" pitchFamily="34" charset="0"/>
              </a:rPr>
              <a:t>XXVI  </a:t>
            </a:r>
            <a:r>
              <a:rPr lang="ru-RU" dirty="0">
                <a:latin typeface="Calibri" panose="020F0502020204030204" pitchFamily="34" charset="0"/>
              </a:rPr>
              <a:t>Международной конференции  под эгидой ЮНЕСКО, Министерства образования и науки РФ, Российского государственного педагогического университета имени А.И. Герцена, Северо-Западного отделения Российской Академии образования, Комитета по образованию и науке Государственной Думы РФ, Комитета по науке и высшей школе Администрации Санкт-Петербурга, Петровской академии наук и искусств, СКП имени Герцена, </a:t>
            </a:r>
            <a:r>
              <a:rPr lang="ru-RU" dirty="0" err="1">
                <a:latin typeface="Calibri" panose="020F0502020204030204" pitchFamily="34" charset="0"/>
              </a:rPr>
              <a:t>Герценовского</a:t>
            </a:r>
            <a:r>
              <a:rPr lang="ru-RU" dirty="0">
                <a:latin typeface="Calibri" panose="020F0502020204030204" pitchFamily="34" charset="0"/>
              </a:rPr>
              <a:t> философского общества</a:t>
            </a:r>
            <a:r>
              <a:rPr lang="ru-RU" sz="2000" dirty="0">
                <a:latin typeface="Calibri" panose="020F0502020204030204" pitchFamily="34" charset="0"/>
              </a:rPr>
              <a:t>, апрель 2019г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</a:p>
          <a:p>
            <a:pPr lvl="0" algn="just">
              <a:spcBef>
                <a:spcPct val="50000"/>
              </a:spcBef>
              <a:defRPr/>
            </a:pPr>
            <a:r>
              <a:rPr lang="ru-RU" sz="2000" b="1" i="1" u="sng" dirty="0">
                <a:solidFill>
                  <a:srgbClr val="CC3300"/>
                </a:solidFill>
                <a:latin typeface="Calibri" pitchFamily="34" charset="0"/>
              </a:rPr>
              <a:t>Повышение уровня педагогического мастерства</a:t>
            </a:r>
            <a:r>
              <a:rPr lang="ru-RU" sz="2000" b="1" i="1" dirty="0" smtClean="0">
                <a:solidFill>
                  <a:srgbClr val="CC3300"/>
                </a:solidFill>
                <a:latin typeface="Calibri" pitchFamily="34" charset="0"/>
              </a:rPr>
              <a:t>:</a:t>
            </a:r>
            <a:endParaRPr lang="ru-RU" sz="2000" dirty="0">
              <a:latin typeface="Calibri" panose="020F0502020204030204" pitchFamily="34" charset="0"/>
            </a:endParaRPr>
          </a:p>
          <a:p>
            <a:pPr lvl="0" algn="just">
              <a:spcBef>
                <a:spcPct val="50000"/>
              </a:spcBef>
              <a:defRPr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Городская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педагогическая конференция </a:t>
            </a:r>
            <a:r>
              <a:rPr lang="ru-RU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«Спорт и здоровый образ жизни как интеграционный и инклюзивный ресурс в системе образования Санкт-Петербурга»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ГБНОУ детский оздоровительно-образовательный туристический центр СПб «БАЛТИЙСКИЙ БЕРЕГ»,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18.04.2019г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1560" y="4437112"/>
            <a:ext cx="8352928" cy="1877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Осипова Ольга Юрьевна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–                                                      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учитель первой квалификационной категории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(распоряжение Комитета по образованию СПб                           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№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3446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-р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27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.12.2021г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.)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27618"/>
            <a:ext cx="3108385" cy="3814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составе МО учителей начальных классов</a:t>
            </a:r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13353"/>
              </p:ext>
            </p:extLst>
          </p:nvPr>
        </p:nvGraphicFramePr>
        <p:xfrm>
          <a:off x="107504" y="1340768"/>
          <a:ext cx="8821488" cy="2954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8684"/>
                <a:gridCol w="1292804"/>
              </a:tblGrid>
              <a:tr h="101149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Учителей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высшей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квалификационной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    </a:t>
                      </a:r>
                      <a:r>
                        <a:rPr lang="ru-RU" sz="2800" b="1" i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категории</a:t>
                      </a:r>
                      <a:endParaRPr lang="ru-RU" sz="28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</a:t>
                      </a:r>
                      <a:endParaRPr kumimoji="0" lang="ru-RU" sz="2800" b="1" kern="1200" dirty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101149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Учителей 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первой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квалификационной 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категории</a:t>
                      </a:r>
                      <a:endParaRPr lang="ru-RU" sz="28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</a:t>
                      </a:r>
                      <a:endParaRPr kumimoji="0" lang="ru-RU" sz="2800" b="1" kern="1200" dirty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93135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Учителей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8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без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квалификационной </a:t>
                      </a:r>
                      <a:r>
                        <a:rPr lang="ru-RU" sz="28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категории</a:t>
                      </a:r>
                      <a:endParaRPr lang="ru-RU" sz="2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4581128"/>
          <a:ext cx="8821488" cy="200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8684"/>
                <a:gridCol w="1292804"/>
              </a:tblGrid>
              <a:tr h="61667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Заслуженный учитель РФ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694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Отличник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народного просвещения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693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Ветеран труда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Образование</a:t>
            </a:r>
            <a:r>
              <a:rPr lang="ru-RU" sz="2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высшее, закончила РГПУ имени А.И.Герцена (факультет коррекционной педагогики) в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2014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году.</a:t>
            </a:r>
          </a:p>
          <a:p>
            <a:pPr>
              <a:defRPr/>
            </a:pPr>
            <a:r>
              <a:rPr lang="ru-RU" sz="24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Общий стаж работы</a:t>
            </a:r>
            <a:r>
              <a:rPr lang="en-US" sz="24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4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</a:rPr>
              <a:t>8</a:t>
            </a:r>
            <a:r>
              <a:rPr lang="ru-RU" sz="2400" b="1" dirty="0" smtClean="0">
                <a:latin typeface="Calibri" pitchFamily="34" charset="0"/>
              </a:rPr>
              <a:t> лет </a:t>
            </a:r>
            <a:endParaRPr lang="ru-RU" sz="2400" b="1" dirty="0" smtClean="0">
              <a:latin typeface="Calibri" pitchFamily="34" charset="0"/>
            </a:endParaRPr>
          </a:p>
          <a:p>
            <a:pPr>
              <a:defRPr/>
            </a:pPr>
            <a:r>
              <a:rPr lang="ru-RU" sz="24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Педагогический </a:t>
            </a:r>
            <a:r>
              <a:rPr lang="ru-RU" sz="24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</a:t>
            </a:r>
            <a:r>
              <a:rPr lang="en-US" sz="2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свыше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5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лет</a:t>
            </a:r>
          </a:p>
          <a:p>
            <a:pPr>
              <a:defRPr/>
            </a:pPr>
            <a:r>
              <a:rPr lang="ru-RU" sz="24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 в ГБОУ № 31</a:t>
            </a:r>
            <a:r>
              <a:rPr lang="ru-RU" sz="2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  <a:r>
              <a:rPr lang="ru-RU" sz="2400" b="1" dirty="0">
                <a:latin typeface="Calibri" pitchFamily="34" charset="0"/>
              </a:rPr>
              <a:t>8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лет</a:t>
            </a:r>
          </a:p>
          <a:p>
            <a:pPr>
              <a:defRPr/>
            </a:pPr>
            <a:r>
              <a:rPr lang="ru-RU" sz="14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ru-RU" sz="24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Повышение квалификации</a:t>
            </a:r>
            <a:r>
              <a:rPr lang="en-US" sz="24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en-US" sz="2400" b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defRPr/>
            </a:pPr>
            <a:endParaRPr lang="ru-RU" sz="24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Calibri" pitchFamily="34" charset="0"/>
              </a:rPr>
              <a:t>ООО «Центр инновационного образования и воспитания» курсы повышения квалификации </a:t>
            </a:r>
            <a:r>
              <a:rPr lang="ru-RU" sz="2000" b="1" dirty="0" smtClean="0">
                <a:latin typeface="Calibri" pitchFamily="34" charset="0"/>
              </a:rPr>
              <a:t>«Организация деятельности педагогических работников по классному руководству» </a:t>
            </a:r>
            <a:r>
              <a:rPr lang="ru-RU" sz="2000" dirty="0" smtClean="0">
                <a:latin typeface="Calibri" pitchFamily="34" charset="0"/>
              </a:rPr>
              <a:t>(01.07.2020г. – 20.07.2020г.)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Calibri" pitchFamily="34" charset="0"/>
              </a:rPr>
              <a:t>АНО дополнительного профессионального образования «Межрегиональный институт развития образования» повышение квалификации по программе </a:t>
            </a:r>
            <a:r>
              <a:rPr lang="ru-RU" sz="2000" b="1" dirty="0" smtClean="0">
                <a:latin typeface="Calibri" pitchFamily="34" charset="0"/>
              </a:rPr>
              <a:t>«Особенности организации работы учителя начальных классов по обучению и воспитанию обучающихся с ограниченными возможностями здоровья (ОВЗ) по ФГОС НОО ОВЗ и ФГОС О у/о» </a:t>
            </a:r>
            <a:r>
              <a:rPr lang="ru-RU" sz="2000" dirty="0" smtClean="0">
                <a:latin typeface="Calibri" pitchFamily="34" charset="0"/>
              </a:rPr>
              <a:t>(</a:t>
            </a:r>
            <a:r>
              <a:rPr lang="ru-RU" sz="2000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19.02.2020г. - </a:t>
            </a:r>
            <a:r>
              <a:rPr lang="ru-RU" sz="2000" dirty="0" smtClean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03.06.2020г</a:t>
            </a:r>
            <a:r>
              <a:rPr lang="ru-RU" sz="2000" dirty="0" smtClean="0">
                <a:latin typeface="Calibri" pitchFamily="34" charset="0"/>
              </a:rPr>
              <a:t>.)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20891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+mj-lt"/>
              </a:rPr>
              <a:t>Статьи: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i="1" dirty="0" smtClean="0">
                <a:latin typeface="+mj-lt"/>
              </a:rPr>
              <a:t>«Развитие слухового восприятия и формирование произносительной стороны устной речи слабослышащих школьников на общеобразовательных уроках» </a:t>
            </a:r>
            <a:r>
              <a:rPr lang="ru-RU" sz="2400" dirty="0" smtClean="0">
                <a:latin typeface="+mj-lt"/>
              </a:rPr>
              <a:t>в ежегодном сборнике </a:t>
            </a:r>
            <a:r>
              <a:rPr lang="ru-RU" sz="2400" b="1" i="1" dirty="0" smtClean="0">
                <a:latin typeface="+mj-lt"/>
              </a:rPr>
              <a:t>«Ребёнок в современном мире». </a:t>
            </a:r>
            <a:r>
              <a:rPr lang="ru-RU" sz="2000" dirty="0" smtClean="0">
                <a:latin typeface="+mj-lt"/>
              </a:rPr>
              <a:t>Материалы </a:t>
            </a:r>
            <a:r>
              <a:rPr lang="en-US" sz="2000" dirty="0" smtClean="0">
                <a:latin typeface="+mj-lt"/>
              </a:rPr>
              <a:t>XXIV  </a:t>
            </a:r>
            <a:r>
              <a:rPr lang="ru-RU" sz="2000" dirty="0" smtClean="0">
                <a:latin typeface="+mj-lt"/>
              </a:rPr>
              <a:t>Международной конференции  под эгидой ЮНЕСКО, Министерства образования и науки РФ, Российского государственного педагогического университета имени А.И. Герцена, Северо-Западного отделения Российской Академии образования, Комитета по образованию и науке Государственной Думы РФ, Комитета по науке и высшей школе Администрации Санкт-Петербурга, Петровской академии наук и искусств, СКП имени Герцена, </a:t>
            </a:r>
            <a:r>
              <a:rPr lang="ru-RU" sz="2000" dirty="0" err="1" smtClean="0">
                <a:latin typeface="+mj-lt"/>
              </a:rPr>
              <a:t>Герценовского</a:t>
            </a:r>
            <a:r>
              <a:rPr lang="ru-RU" sz="2000" dirty="0" smtClean="0">
                <a:latin typeface="+mj-lt"/>
              </a:rPr>
              <a:t> философского общества, 19-21 апреля 2017г.</a:t>
            </a:r>
          </a:p>
          <a:p>
            <a:pPr lvl="0" algn="just">
              <a:defRPr/>
            </a:pPr>
            <a:endParaRPr lang="ru-RU" sz="21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00506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Котова </a:t>
            </a: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Наталья </a:t>
            </a: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Александровна -  </a:t>
            </a:r>
            <a:endParaRPr lang="ru-RU" sz="36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учитель 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первой квалификационной категории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(распоряжение Комитета по образованию СПб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№316-р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21.02.2022г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.) </a:t>
            </a:r>
            <a:endParaRPr lang="ru-RU" sz="3200" b="1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5" name="Рисунок 4" descr="Котова 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54875"/>
            <a:ext cx="2592288" cy="365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Образование:</a:t>
            </a:r>
            <a:r>
              <a:rPr lang="ru-RU" sz="2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ru-RU" sz="2000" dirty="0" smtClean="0">
                <a:latin typeface="Calibri" pitchFamily="34" charset="0"/>
              </a:rPr>
              <a:t>высшее, </a:t>
            </a:r>
            <a:r>
              <a:rPr lang="ru-RU" sz="2000" dirty="0" smtClean="0">
                <a:ea typeface="Calibri"/>
                <a:cs typeface="Times New Roman"/>
              </a:rPr>
              <a:t>закончила РГПУ </a:t>
            </a:r>
            <a:r>
              <a:rPr lang="ru-RU" sz="2000" dirty="0">
                <a:ea typeface="Calibri"/>
                <a:cs typeface="Times New Roman"/>
              </a:rPr>
              <a:t>им. </a:t>
            </a:r>
            <a:r>
              <a:rPr lang="ru-RU" sz="2000" dirty="0" err="1">
                <a:ea typeface="Calibri"/>
                <a:cs typeface="Times New Roman"/>
              </a:rPr>
              <a:t>А.И.Герцена</a:t>
            </a:r>
            <a:r>
              <a:rPr lang="ru-RU" sz="2000" dirty="0">
                <a:ea typeface="Calibri"/>
                <a:cs typeface="Times New Roman"/>
              </a:rPr>
              <a:t>, факультет коррекционной педагогики</a:t>
            </a:r>
            <a:r>
              <a:rPr lang="ru-RU" sz="2000" dirty="0" smtClean="0">
                <a:ea typeface="Calibri"/>
                <a:cs typeface="Times New Roman"/>
              </a:rPr>
              <a:t>, кафедру  сурдопедагогики (</a:t>
            </a:r>
            <a:r>
              <a:rPr lang="ru-RU" sz="2000" dirty="0" smtClean="0">
                <a:ea typeface="Calibri"/>
                <a:cs typeface="Times New Roman"/>
              </a:rPr>
              <a:t>2013г. </a:t>
            </a:r>
            <a:r>
              <a:rPr lang="ru-RU" sz="2000" dirty="0">
                <a:ea typeface="Calibri"/>
                <a:cs typeface="Times New Roman"/>
              </a:rPr>
              <a:t>– бакалавр педагогики, </a:t>
            </a:r>
            <a:r>
              <a:rPr lang="ru-RU" sz="2000" dirty="0" smtClean="0">
                <a:ea typeface="Calibri"/>
                <a:cs typeface="Times New Roman"/>
              </a:rPr>
              <a:t>2015г. </a:t>
            </a:r>
            <a:r>
              <a:rPr lang="ru-RU" sz="2000" dirty="0">
                <a:ea typeface="Calibri"/>
                <a:cs typeface="Times New Roman"/>
              </a:rPr>
              <a:t>– магистр специальное (дефектологическое) образование)</a:t>
            </a:r>
          </a:p>
          <a:p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Общий </a:t>
            </a: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</a:t>
            </a:r>
            <a:r>
              <a:rPr lang="en-US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9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лет </a:t>
            </a:r>
            <a:endParaRPr lang="ru-RU" sz="2000" b="1" dirty="0" smtClean="0">
              <a:latin typeface="Calibri" pitchFamily="34" charset="0"/>
            </a:endParaRPr>
          </a:p>
          <a:p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Педагогический </a:t>
            </a: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работы:</a:t>
            </a:r>
            <a:r>
              <a:rPr lang="ru-RU" sz="2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ru-RU" sz="2000" dirty="0" smtClean="0">
                <a:latin typeface="Calibri" pitchFamily="34" charset="0"/>
              </a:rPr>
              <a:t>свыше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5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лет</a:t>
            </a:r>
            <a:endParaRPr lang="ru-RU" sz="20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 в ГБОУ № 31</a:t>
            </a:r>
            <a:r>
              <a:rPr lang="ru-RU" sz="2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 </a:t>
            </a:r>
            <a:r>
              <a:rPr lang="ru-RU" sz="2000" b="1" dirty="0">
                <a:latin typeface="Calibri" pitchFamily="34" charset="0"/>
              </a:rPr>
              <a:t>9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лет </a:t>
            </a:r>
            <a:endParaRPr lang="ru-RU" sz="20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Повышение </a:t>
            </a:r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квалификации:</a:t>
            </a:r>
            <a:r>
              <a:rPr lang="ru-RU" sz="2000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ea typeface="Calibri"/>
                <a:cs typeface="Times New Roman"/>
              </a:rPr>
              <a:t>АНО </a:t>
            </a:r>
            <a:r>
              <a:rPr lang="ru-RU" dirty="0">
                <a:ea typeface="Calibri"/>
                <a:cs typeface="Times New Roman"/>
              </a:rPr>
              <a:t>ДПО «Институт дистанционного повышения квалификации гуманитарного образования</a:t>
            </a:r>
            <a:r>
              <a:rPr lang="ru-RU" dirty="0" smtClean="0">
                <a:ea typeface="Calibri"/>
                <a:cs typeface="Times New Roman"/>
              </a:rPr>
              <a:t>»  </a:t>
            </a:r>
            <a:r>
              <a:rPr lang="ru-RU" b="1" i="1" dirty="0">
                <a:ea typeface="Calibri"/>
                <a:cs typeface="Times New Roman"/>
              </a:rPr>
              <a:t>«Современные педагогические технологии коррекции нарушений устной и письменной речи у детей с ОВЗ в условиях ФГОС</a:t>
            </a:r>
            <a:r>
              <a:rPr lang="ru-RU" b="1" i="1" dirty="0" smtClean="0">
                <a:ea typeface="Calibri"/>
                <a:cs typeface="Times New Roman"/>
              </a:rPr>
              <a:t>» </a:t>
            </a:r>
            <a:r>
              <a:rPr lang="ru-RU" dirty="0" smtClean="0">
                <a:ea typeface="Calibri"/>
                <a:cs typeface="Times New Roman"/>
              </a:rPr>
              <a:t>, 72 часа  </a:t>
            </a:r>
            <a:r>
              <a:rPr lang="ru-RU" i="1" dirty="0" smtClean="0">
                <a:ea typeface="Calibri"/>
                <a:cs typeface="Times New Roman"/>
              </a:rPr>
              <a:t>(31.03.2017-09.06.2017) </a:t>
            </a:r>
          </a:p>
          <a:p>
            <a:pPr lvl="0">
              <a:spcBef>
                <a:spcPct val="50000"/>
              </a:spcBef>
              <a:defRPr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ООО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Инфоурок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работы с обучающимися с ограниченными возможностями здоровья (ОВЗ) в соответствии с ФГОС</a:t>
            </a: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25.10.2021г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– 10.11.2021г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lvl="0">
              <a:spcBef>
                <a:spcPct val="50000"/>
              </a:spcBef>
              <a:defRPr/>
            </a:pPr>
            <a:r>
              <a:rPr lang="ru-RU" sz="20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Конкурсы: </a:t>
            </a:r>
            <a:endParaRPr lang="ru-RU" sz="20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участник </a:t>
            </a:r>
            <a:r>
              <a:rPr lang="ru-RU" dirty="0" smtClean="0">
                <a:solidFill>
                  <a:prstClr val="black"/>
                </a:solidFill>
              </a:rPr>
              <a:t>районного </a:t>
            </a:r>
            <a:r>
              <a:rPr lang="ru-RU" dirty="0">
                <a:solidFill>
                  <a:prstClr val="black"/>
                </a:solidFill>
              </a:rPr>
              <a:t>конкурса </a:t>
            </a:r>
            <a:r>
              <a:rPr lang="ru-RU" b="1" i="1" u="sng" dirty="0">
                <a:solidFill>
                  <a:prstClr val="black"/>
                </a:solidFill>
              </a:rPr>
              <a:t>«Талантливый педагог»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в номинации  «</a:t>
            </a: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Вышивка»,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2022 г</a:t>
            </a: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ru-RU" i="1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437112"/>
            <a:ext cx="7920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Басловяк</a:t>
            </a: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Мария Владимировна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0066"/>
                </a:solidFill>
                <a:latin typeface="Calibri" pitchFamily="34" charset="0"/>
              </a:rPr>
              <a:t>учитель начальных классов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719" t="9793" r="11089" b="10819"/>
          <a:stretch/>
        </p:blipFill>
        <p:spPr>
          <a:xfrm>
            <a:off x="3131840" y="908720"/>
            <a:ext cx="291770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9943A">
                <a:lumMod val="40000"/>
                <a:lumOff val="6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Образование:</a:t>
            </a:r>
            <a:r>
              <a:rPr lang="ru-RU" sz="2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ru-RU" sz="2400" dirty="0" smtClean="0">
                <a:latin typeface="Calibri" pitchFamily="34" charset="0"/>
              </a:rPr>
              <a:t>высшее, 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закончила 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РГПУ им. А.И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. Герцена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, факультет коррекционной педагогики, 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(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2015г. 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– бакалавр 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(сурдопедагогика), 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2018г. 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– 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магистр)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ru-RU" sz="24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Общий </a:t>
            </a:r>
            <a:r>
              <a:rPr lang="ru-RU" sz="24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</a:t>
            </a:r>
            <a:r>
              <a:rPr lang="en-US" sz="24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4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</a:rPr>
              <a:t>7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smtClean="0">
                <a:latin typeface="Calibri" pitchFamily="34" charset="0"/>
              </a:rPr>
              <a:t>лет </a:t>
            </a:r>
            <a:endParaRPr lang="ru-RU" sz="24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4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Педагогический стаж работы:</a:t>
            </a:r>
            <a:r>
              <a:rPr lang="ru-RU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ru-RU" sz="2400" dirty="0" smtClean="0">
                <a:latin typeface="Calibri" pitchFamily="34" charset="0"/>
              </a:rPr>
              <a:t>свыше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5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лет</a:t>
            </a:r>
            <a:endParaRPr lang="ru-RU" sz="24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4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 в ГБОУ № 31</a:t>
            </a:r>
            <a:r>
              <a:rPr lang="ru-RU" sz="2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 </a:t>
            </a:r>
            <a:r>
              <a:rPr lang="ru-RU" sz="2400" b="1" dirty="0">
                <a:latin typeface="Calibri" pitchFamily="34" charset="0"/>
              </a:rPr>
              <a:t>7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лет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Повышение квалификации:</a:t>
            </a:r>
            <a:r>
              <a:rPr lang="ru-RU" sz="2400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ООО «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Инфоурок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»  </a:t>
            </a: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« Воспитание и социализация учащихся в условиях реализации ФГОС»,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72 часа  </a:t>
            </a: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</a:t>
            </a: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27.09.2020 – 18.11.2020)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8600" y="4572000"/>
            <a:ext cx="8763000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Мишина На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талья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Владимировна –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учитель высшей квалификационной категории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(распоряжение Комитета по образованию СПб                         от 02.11.2017 №3364-р)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539552" y="1700808"/>
            <a:ext cx="4248472" cy="1464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председатель</a:t>
            </a:r>
            <a:endParaRPr lang="ru-RU" sz="3600" b="1" i="1" kern="10" spc="720" dirty="0">
              <a:ln w="9525">
                <a:noFill/>
                <a:round/>
                <a:headEnd/>
                <a:tailEnd/>
              </a:ln>
              <a:solidFill>
                <a:srgbClr val="FF505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Bookman Old Style"/>
            </a:endParaRPr>
          </a:p>
          <a:p>
            <a:pPr algn="ctr"/>
            <a:r>
              <a:rPr lang="ru-RU" sz="3600" b="1" i="1" kern="10" spc="720" dirty="0">
                <a:ln w="9525">
                  <a:noFill/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методического </a:t>
            </a:r>
          </a:p>
          <a:p>
            <a:pPr algn="ctr"/>
            <a:r>
              <a:rPr lang="ru-RU" sz="3600" b="1" i="1" kern="10" spc="720" dirty="0">
                <a:ln w="9525">
                  <a:noFill/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Bookman Old Style"/>
              </a:rPr>
              <a:t>объединения</a:t>
            </a:r>
          </a:p>
        </p:txBody>
      </p:sp>
      <p:pic>
        <p:nvPicPr>
          <p:cNvPr id="6" name="Рисунок 5" descr="C:\Users\Учитель\Desktop\моё фото.jpg"/>
          <p:cNvPicPr/>
          <p:nvPr/>
        </p:nvPicPr>
        <p:blipFill>
          <a:blip r:embed="rId2" cstate="print"/>
          <a:srcRect t="3802" r="2375" b="11174"/>
          <a:stretch>
            <a:fillRect/>
          </a:stretch>
        </p:blipFill>
        <p:spPr bwMode="auto">
          <a:xfrm>
            <a:off x="5580112" y="620688"/>
            <a:ext cx="288032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9512" y="404664"/>
            <a:ext cx="8784976" cy="52706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Образование</a:t>
            </a:r>
            <a:r>
              <a:rPr lang="en-US" sz="2200" b="1" i="1" u="sng" dirty="0">
                <a:solidFill>
                  <a:srgbClr val="CC3300"/>
                </a:solidFill>
                <a:latin typeface="Calibri" pitchFamily="34" charset="0"/>
              </a:rPr>
              <a:t>:</a:t>
            </a:r>
            <a:r>
              <a:rPr lang="en-US" sz="2200" dirty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ru-RU" sz="2200" dirty="0">
                <a:solidFill>
                  <a:srgbClr val="CC3300"/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высшее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Calibri" pitchFamily="34" charset="0"/>
              </a:rPr>
              <a:t> РГПУ </a:t>
            </a:r>
            <a:r>
              <a:rPr lang="ru-RU" sz="2000" dirty="0">
                <a:latin typeface="Calibri" pitchFamily="34" charset="0"/>
              </a:rPr>
              <a:t>имени А.И. Герцена (факультет коррекционной педагогики) в </a:t>
            </a:r>
            <a:r>
              <a:rPr lang="ru-RU" sz="2000" b="1" dirty="0">
                <a:latin typeface="Calibri" pitchFamily="34" charset="0"/>
              </a:rPr>
              <a:t>1996</a:t>
            </a:r>
            <a:r>
              <a:rPr lang="ru-RU" sz="2000" dirty="0">
                <a:latin typeface="Calibri" pitchFamily="34" charset="0"/>
              </a:rPr>
              <a:t> году</a:t>
            </a:r>
            <a:r>
              <a:rPr lang="en-US" sz="2000" dirty="0" smtClean="0">
                <a:latin typeface="Calibri" pitchFamily="34" charset="0"/>
              </a:rPr>
              <a:t>;</a:t>
            </a:r>
            <a:endParaRPr lang="ru-RU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Calibri" pitchFamily="34" charset="0"/>
              </a:rPr>
              <a:t> институт </a:t>
            </a:r>
            <a:r>
              <a:rPr lang="ru-RU" sz="2000" dirty="0">
                <a:latin typeface="Calibri" pitchFamily="34" charset="0"/>
              </a:rPr>
              <a:t>специальной педагогики и психологии Международного университета семьи и ребенка имени Р. </a:t>
            </a:r>
            <a:r>
              <a:rPr lang="ru-RU" sz="2000" dirty="0" err="1">
                <a:latin typeface="Calibri" pitchFamily="34" charset="0"/>
              </a:rPr>
              <a:t>Валленберга</a:t>
            </a:r>
            <a:r>
              <a:rPr lang="ru-RU" sz="2000" dirty="0">
                <a:latin typeface="Calibri" pitchFamily="34" charset="0"/>
              </a:rPr>
              <a:t> в </a:t>
            </a:r>
            <a:r>
              <a:rPr lang="ru-RU" sz="2000" b="1" dirty="0">
                <a:latin typeface="Calibri" pitchFamily="34" charset="0"/>
              </a:rPr>
              <a:t>2000</a:t>
            </a:r>
            <a:r>
              <a:rPr lang="ru-RU" sz="2000" dirty="0">
                <a:latin typeface="Calibri" pitchFamily="34" charset="0"/>
              </a:rPr>
              <a:t> году</a:t>
            </a:r>
            <a:r>
              <a:rPr lang="ru-RU" sz="2000" dirty="0" smtClean="0">
                <a:latin typeface="Calibri" pitchFamily="34" charset="0"/>
              </a:rPr>
              <a:t>. </a:t>
            </a:r>
          </a:p>
          <a:p>
            <a:pPr>
              <a:defRPr/>
            </a:pPr>
            <a:r>
              <a:rPr lang="ru-RU" sz="22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Общий </a:t>
            </a:r>
            <a:r>
              <a:rPr lang="ru-RU" sz="22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</a:t>
            </a:r>
            <a:r>
              <a:rPr lang="en-US" sz="2200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ru-RU" sz="2200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более </a:t>
            </a:r>
            <a:r>
              <a:rPr lang="ru-RU" sz="2200" b="1" dirty="0" smtClean="0">
                <a:latin typeface="Calibri" pitchFamily="34" charset="0"/>
              </a:rPr>
              <a:t>30 </a:t>
            </a:r>
            <a:r>
              <a:rPr lang="ru-RU" sz="2200" dirty="0" smtClean="0">
                <a:latin typeface="Calibri" pitchFamily="34" charset="0"/>
              </a:rPr>
              <a:t>лет</a:t>
            </a:r>
          </a:p>
          <a:p>
            <a:pPr>
              <a:defRPr/>
            </a:pPr>
            <a:endParaRPr lang="ru-RU" sz="1050" dirty="0">
              <a:solidFill>
                <a:srgbClr val="000066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ru-RU" sz="22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Педагогический </a:t>
            </a:r>
            <a:r>
              <a:rPr lang="ru-RU" sz="22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</a:t>
            </a:r>
            <a:r>
              <a:rPr lang="en-US" sz="22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  <a:r>
              <a:rPr lang="en-US" sz="2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более </a:t>
            </a:r>
            <a:r>
              <a:rPr lang="ru-RU" sz="2000" b="1" dirty="0" smtClean="0">
                <a:latin typeface="Calibri" pitchFamily="34" charset="0"/>
              </a:rPr>
              <a:t>30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100" dirty="0" smtClean="0">
                <a:latin typeface="Calibri" pitchFamily="34" charset="0"/>
              </a:rPr>
              <a:t>лет</a:t>
            </a:r>
          </a:p>
          <a:p>
            <a:pPr algn="just">
              <a:defRPr/>
            </a:pPr>
            <a:endParaRPr lang="ru-RU" sz="10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ru-RU" sz="22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Стаж работы в ГБОУ № 31</a:t>
            </a:r>
            <a:r>
              <a:rPr lang="ru-RU" sz="2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  <a:r>
              <a:rPr lang="ru-RU" sz="2100" b="1" dirty="0" smtClean="0">
                <a:latin typeface="Calibri" pitchFamily="34" charset="0"/>
              </a:rPr>
              <a:t>24 </a:t>
            </a:r>
            <a:r>
              <a:rPr lang="ru-RU" sz="2100" dirty="0" smtClean="0">
                <a:latin typeface="Calibri" pitchFamily="34" charset="0"/>
              </a:rPr>
              <a:t>года</a:t>
            </a:r>
          </a:p>
          <a:p>
            <a:pPr algn="just">
              <a:defRPr/>
            </a:pPr>
            <a:endParaRPr lang="ru-RU" sz="10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ru-RU" sz="22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Повышение </a:t>
            </a:r>
            <a:r>
              <a:rPr lang="ru-RU" sz="22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квалификации:</a:t>
            </a:r>
            <a:r>
              <a:rPr lang="ru-RU" sz="2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endParaRPr lang="ru-RU" sz="22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ru-RU" sz="1700" dirty="0" smtClean="0"/>
              <a:t> ООО </a:t>
            </a:r>
            <a:r>
              <a:rPr lang="ru-RU" sz="1700" dirty="0"/>
              <a:t>«</a:t>
            </a:r>
            <a:r>
              <a:rPr lang="ru-RU" sz="1700" dirty="0" err="1"/>
              <a:t>Инфоурок</a:t>
            </a:r>
            <a:r>
              <a:rPr lang="ru-RU" sz="1700" dirty="0"/>
              <a:t>» «</a:t>
            </a:r>
            <a:r>
              <a:rPr lang="ru-RU" sz="1700" b="1" i="1" dirty="0"/>
              <a:t>Организация работы с </a:t>
            </a:r>
            <a:r>
              <a:rPr lang="ru-RU" sz="1700" b="1" i="1" dirty="0" smtClean="0"/>
              <a:t>обучающимися с ограниченными </a:t>
            </a:r>
            <a:r>
              <a:rPr lang="ru-RU" sz="1700" b="1" i="1" dirty="0"/>
              <a:t>возможностями здоровья (ОВЗ) в соответствии с ФГОС</a:t>
            </a:r>
            <a:r>
              <a:rPr lang="ru-RU" sz="1700" dirty="0" smtClean="0"/>
              <a:t>» (30.05.2019г</a:t>
            </a:r>
            <a:r>
              <a:rPr lang="ru-RU" sz="1700" dirty="0"/>
              <a:t>. </a:t>
            </a:r>
            <a:r>
              <a:rPr lang="ru-RU" sz="1700" dirty="0" smtClean="0"/>
              <a:t>– 19.06.2019г.)</a:t>
            </a:r>
          </a:p>
          <a:p>
            <a:pPr algn="just">
              <a:buFontTx/>
              <a:buChar char="•"/>
              <a:defRPr/>
            </a:pPr>
            <a:r>
              <a:rPr lang="ru-RU" sz="1700" dirty="0" smtClean="0">
                <a:latin typeface="Calibri" pitchFamily="34" charset="0"/>
              </a:rPr>
              <a:t> ИМЦ </a:t>
            </a:r>
            <a:r>
              <a:rPr lang="ru-RU" sz="1700" dirty="0" smtClean="0">
                <a:latin typeface="Calibri" pitchFamily="34" charset="0"/>
              </a:rPr>
              <a:t>Невского р-на </a:t>
            </a:r>
            <a:r>
              <a:rPr lang="ru-RU" sz="1700" dirty="0" smtClean="0">
                <a:latin typeface="Calibri" pitchFamily="34" charset="0"/>
              </a:rPr>
              <a:t>СПб</a:t>
            </a:r>
            <a:r>
              <a:rPr lang="ru-RU" sz="1700" b="1" i="1" dirty="0" smtClean="0">
                <a:latin typeface="Calibri" pitchFamily="34" charset="0"/>
              </a:rPr>
              <a:t> </a:t>
            </a:r>
            <a:r>
              <a:rPr lang="ru-RU" sz="1700" b="1" i="1" dirty="0" smtClean="0">
                <a:latin typeface="Calibri" pitchFamily="34" charset="0"/>
              </a:rPr>
              <a:t>«Содержание, формы и методы воспитательной работы классного руководителя в условиях реализации ФГОС» </a:t>
            </a:r>
            <a:r>
              <a:rPr lang="ru-RU" sz="1700" dirty="0" smtClean="0">
                <a:latin typeface="Calibri" pitchFamily="34" charset="0"/>
              </a:rPr>
              <a:t>(</a:t>
            </a:r>
            <a:r>
              <a:rPr lang="ru-RU" sz="1700" dirty="0" smtClean="0">
                <a:latin typeface="Calibri" pitchFamily="34" charset="0"/>
              </a:rPr>
              <a:t>14.10.2020 -24.12.2020г</a:t>
            </a:r>
            <a:r>
              <a:rPr lang="ru-RU" sz="1700" dirty="0" smtClean="0">
                <a:latin typeface="Calibri" pitchFamily="34" charset="0"/>
              </a:rPr>
              <a:t>.)</a:t>
            </a:r>
          </a:p>
          <a:p>
            <a:pPr lvl="0" algn="just"/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«Центр инновационного образования и воспитания» </a:t>
            </a:r>
            <a:r>
              <a:rPr lang="ru-RU" sz="17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(Единый урок) </a:t>
            </a:r>
            <a:r>
              <a:rPr lang="ru-RU" sz="17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«Организация деятельности педагогических работников по классному руководству»</a:t>
            </a:r>
            <a:r>
              <a:rPr lang="ru-RU" sz="17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(29.09.2020г</a:t>
            </a:r>
            <a:r>
              <a:rPr lang="ru-RU" sz="17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sz="1700" dirty="0" smtClean="0">
              <a:latin typeface="Calibri" pitchFamily="34" charset="0"/>
            </a:endParaRPr>
          </a:p>
          <a:p>
            <a:pPr lvl="0" algn="just">
              <a:buFontTx/>
              <a:buChar char="•"/>
              <a:defRPr/>
            </a:pPr>
            <a:r>
              <a:rPr lang="ru-RU" sz="17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СПб </a:t>
            </a:r>
            <a:r>
              <a:rPr lang="ru-RU" sz="17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АППО </a:t>
            </a:r>
            <a:r>
              <a:rPr lang="ru-RU" sz="17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b="1" i="1" dirty="0" smtClean="0">
                <a:latin typeface="Calibri" pitchFamily="34" charset="0"/>
              </a:rPr>
              <a:t>«</a:t>
            </a:r>
            <a:r>
              <a:rPr lang="ru-RU" sz="1700" b="1" i="1" dirty="0">
                <a:latin typeface="Calibri" pitchFamily="34" charset="0"/>
              </a:rPr>
              <a:t>Совершенствование методической работы </a:t>
            </a:r>
            <a:r>
              <a:rPr lang="ru-RU" sz="1700" b="1" i="1" dirty="0" smtClean="0">
                <a:latin typeface="Calibri" pitchFamily="34" charset="0"/>
              </a:rPr>
              <a:t>в </a:t>
            </a:r>
            <a:r>
              <a:rPr lang="ru-RU" sz="1700" b="1" i="1" dirty="0">
                <a:latin typeface="Calibri" pitchFamily="34" charset="0"/>
              </a:rPr>
              <a:t>школе</a:t>
            </a:r>
            <a:r>
              <a:rPr lang="ru-RU" sz="1700" b="1" i="1" dirty="0" smtClean="0">
                <a:latin typeface="Calibri" pitchFamily="34" charset="0"/>
              </a:rPr>
              <a:t>»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(06.12.2021г 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- 20.01.2022г</a:t>
            </a:r>
            <a:r>
              <a:rPr lang="ru-RU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700" b="1" i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856984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Статьи</a:t>
            </a:r>
            <a:r>
              <a:rPr lang="en-US" sz="1900" b="1" i="1" u="sng" dirty="0" smtClean="0">
                <a:solidFill>
                  <a:srgbClr val="CC3300"/>
                </a:solidFill>
              </a:rPr>
              <a:t>:</a:t>
            </a:r>
            <a:r>
              <a:rPr lang="en-US" sz="1900" dirty="0" smtClean="0">
                <a:solidFill>
                  <a:srgbClr val="CC3300"/>
                </a:solidFill>
              </a:rPr>
              <a:t> </a:t>
            </a:r>
            <a:endParaRPr lang="ru-RU" sz="1900" dirty="0" smtClean="0">
              <a:solidFill>
                <a:srgbClr val="CC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900" i="1" dirty="0" smtClean="0"/>
              <a:t> </a:t>
            </a:r>
            <a:r>
              <a:rPr lang="ru-RU" i="1" dirty="0" smtClean="0"/>
              <a:t>«Формирование универсальных учебных действий   у слабослышащих детей на уроках ФГСР» </a:t>
            </a:r>
            <a:r>
              <a:rPr lang="ru-RU" dirty="0" smtClean="0"/>
              <a:t>в ежегодном сборнике </a:t>
            </a:r>
            <a:r>
              <a:rPr lang="ru-RU" b="1" i="1" dirty="0" smtClean="0"/>
              <a:t>«Ребёнок в современном мире»</a:t>
            </a:r>
            <a:r>
              <a:rPr lang="ru-RU" dirty="0" smtClean="0"/>
              <a:t>, 2015 год.</a:t>
            </a:r>
            <a:endParaRPr lang="ru-RU" dirty="0" smtClean="0">
              <a:solidFill>
                <a:srgbClr val="CC33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i="1" dirty="0" smtClean="0"/>
              <a:t>«Использование системно-</a:t>
            </a:r>
            <a:r>
              <a:rPr lang="ru-RU" i="1" dirty="0" err="1" smtClean="0"/>
              <a:t>деятельностного</a:t>
            </a:r>
            <a:r>
              <a:rPr lang="ru-RU" i="1" dirty="0" smtClean="0"/>
              <a:t> подхода  в общеобразовательных организациях, реализующих АООП для глухих учащихся» </a:t>
            </a:r>
            <a:r>
              <a:rPr lang="ru-RU" dirty="0" smtClean="0"/>
              <a:t>в ежегодном сборнике </a:t>
            </a:r>
            <a:r>
              <a:rPr lang="ru-RU" b="1" i="1" dirty="0" smtClean="0"/>
              <a:t>«Ребёнок в современном мире»</a:t>
            </a:r>
            <a:r>
              <a:rPr lang="ru-RU" dirty="0" smtClean="0"/>
              <a:t>, 2016 год.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Роль электронных  приложений  в современном  учебном пространстве на примере УМК «Чтение  и развитие речи»  для 1-5 классов и литературы для 6 классов школ глухих</a:t>
            </a:r>
            <a:r>
              <a:rPr lang="ru-RU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i="1" dirty="0"/>
              <a:t> </a:t>
            </a:r>
            <a:r>
              <a:rPr lang="ru-RU" dirty="0"/>
              <a:t>в ежегодном сборнике </a:t>
            </a:r>
            <a:r>
              <a:rPr lang="ru-RU" b="1" i="1" dirty="0"/>
              <a:t>«Ребёнок в современном мире</a:t>
            </a:r>
            <a:r>
              <a:rPr lang="ru-RU" b="1" i="1" dirty="0" smtClean="0"/>
              <a:t>», </a:t>
            </a:r>
            <a:r>
              <a:rPr lang="ru-RU" dirty="0" smtClean="0">
                <a:solidFill>
                  <a:schemeClr val="dk1"/>
                </a:solidFill>
              </a:rPr>
              <a:t>2020 год.</a:t>
            </a:r>
            <a:endParaRPr lang="ru-RU" dirty="0" smtClean="0">
              <a:solidFill>
                <a:srgbClr val="CC33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Конкурсы:</a:t>
            </a:r>
            <a:r>
              <a:rPr lang="ru-RU" sz="1900" dirty="0" smtClean="0">
                <a:solidFill>
                  <a:srgbClr val="CC3300"/>
                </a:solidFill>
              </a:rPr>
              <a:t>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Диплом </a:t>
            </a:r>
            <a:r>
              <a:rPr lang="en-US" sz="1600" dirty="0" smtClean="0"/>
              <a:t>I</a:t>
            </a:r>
            <a:r>
              <a:rPr lang="ru-RU" sz="1600" dirty="0" smtClean="0"/>
              <a:t> степени </a:t>
            </a:r>
            <a:r>
              <a:rPr lang="ru-RU" sz="1600" dirty="0" smtClean="0">
                <a:cs typeface="Times New Roman" pitchFamily="18" charset="0"/>
              </a:rPr>
              <a:t>д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истанционного конкурса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педагогического мастерства </a:t>
            </a:r>
            <a:endParaRPr lang="ru-RU" sz="1600" dirty="0" smtClean="0"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i="1" dirty="0">
                <a:ea typeface="Calibri" pitchFamily="34" charset="0"/>
                <a:cs typeface="Times New Roman" pitchFamily="18" charset="0"/>
              </a:rPr>
              <a:t>ВДОХНОВЕНИЕ»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для образовательных учреждений, реализующих АООП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детей с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ОВЗ (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номинация </a:t>
            </a:r>
            <a:r>
              <a:rPr lang="ru-RU" sz="1600" i="1" dirty="0" smtClean="0">
                <a:ea typeface="Calibri" pitchFamily="34" charset="0"/>
                <a:cs typeface="Times New Roman" pitchFamily="18" charset="0"/>
              </a:rPr>
              <a:t>«Творчество без границ»), февраль 2018 года</a:t>
            </a:r>
            <a:endParaRPr lang="ru-RU" sz="1600" i="1" dirty="0">
              <a:cs typeface="Arial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Диплом </a:t>
            </a:r>
            <a:r>
              <a:rPr lang="en-US" sz="1600" dirty="0"/>
              <a:t>I</a:t>
            </a:r>
            <a:r>
              <a:rPr lang="ru-RU" sz="1600" dirty="0"/>
              <a:t> степени д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истанционного конкурса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педагогического мастерства </a:t>
            </a:r>
            <a:endParaRPr lang="ru-RU" sz="1600" dirty="0" smtClean="0"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i="1" dirty="0">
                <a:ea typeface="Calibri" pitchFamily="34" charset="0"/>
                <a:cs typeface="Times New Roman" pitchFamily="18" charset="0"/>
              </a:rPr>
              <a:t>ВДОХНОВЕНИЕ»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для образовательных учреждений, реализующих АООП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детей с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ОВЗ (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номинация </a:t>
            </a:r>
            <a:r>
              <a:rPr lang="ru-RU" sz="1600" i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i="1" dirty="0">
                <a:ea typeface="Calibri" pitchFamily="34" charset="0"/>
                <a:cs typeface="Times New Roman" pitchFamily="18" charset="0"/>
              </a:rPr>
              <a:t>Лучшая мультимедийная презентация</a:t>
            </a:r>
            <a:r>
              <a:rPr lang="ru-RU" sz="1600" i="1" dirty="0" smtClean="0">
                <a:ea typeface="Calibri" pitchFamily="34" charset="0"/>
                <a:cs typeface="Times New Roman" pitchFamily="18" charset="0"/>
              </a:rPr>
              <a:t>»), февраль 2019 года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Диплом </a:t>
            </a:r>
            <a:r>
              <a:rPr lang="en-US" sz="1600" dirty="0" smtClean="0"/>
              <a:t>II</a:t>
            </a:r>
            <a:r>
              <a:rPr lang="ru-RU" sz="1600" dirty="0" smtClean="0"/>
              <a:t> </a:t>
            </a:r>
            <a:r>
              <a:rPr lang="ru-RU" sz="1600" dirty="0"/>
              <a:t>степени </a:t>
            </a:r>
            <a:r>
              <a:rPr lang="ru-RU" sz="1600" dirty="0" smtClean="0"/>
              <a:t>д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истанционного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конкурса педагогического мастерства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ea typeface="Calibri" pitchFamily="34" charset="0"/>
                <a:cs typeface="Times New Roman" pitchFamily="18" charset="0"/>
              </a:rPr>
              <a:t>«ВДОХНОВЕНИЕ»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для образовательных учреждений, реализующих АООП для детей с ОВЗ (номинация </a:t>
            </a:r>
            <a:r>
              <a:rPr lang="ru-RU" sz="1600" i="1" dirty="0">
                <a:ea typeface="Calibri" pitchFamily="34" charset="0"/>
                <a:cs typeface="Times New Roman" pitchFamily="18" charset="0"/>
              </a:rPr>
              <a:t>«Лучшая мультимедийная презентация»), февраль </a:t>
            </a:r>
            <a:r>
              <a:rPr lang="ru-RU" sz="1600" i="1" dirty="0" smtClean="0">
                <a:ea typeface="Calibri" pitchFamily="34" charset="0"/>
                <a:cs typeface="Times New Roman" pitchFamily="18" charset="0"/>
              </a:rPr>
              <a:t>20</a:t>
            </a:r>
            <a:r>
              <a:rPr lang="en-US" sz="1600" i="1" dirty="0" smtClean="0">
                <a:ea typeface="Calibri" pitchFamily="34" charset="0"/>
                <a:cs typeface="Times New Roman" pitchFamily="18" charset="0"/>
              </a:rPr>
              <a:t>20</a:t>
            </a:r>
            <a:r>
              <a:rPr lang="ru-RU" sz="1600" i="1" dirty="0" smtClean="0">
                <a:ea typeface="Calibri" pitchFamily="34" charset="0"/>
                <a:cs typeface="Times New Roman" pitchFamily="18" charset="0"/>
              </a:rPr>
              <a:t> года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/>
              <a:t>Диплом победителя во Всероссийском сетевом конкурсе «Профессиональный успех-XXI» Всероссийский сетевой конкурс «Цифровая образовательная среда» (номинация «Цифровая образовательная среда» , ноябрь 2021 г</a:t>
            </a:r>
            <a:r>
              <a:rPr lang="ru-RU" sz="1600" dirty="0" smtClean="0"/>
              <a:t>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/>
              <a:t>Диплом I </a:t>
            </a:r>
            <a:r>
              <a:rPr lang="ru-RU" sz="1600" dirty="0"/>
              <a:t>степени  д</a:t>
            </a:r>
            <a:r>
              <a:rPr lang="ru-RU" sz="1600" dirty="0" smtClean="0"/>
              <a:t>истанционного конкурса </a:t>
            </a:r>
            <a:r>
              <a:rPr lang="ru-RU" sz="1600" dirty="0"/>
              <a:t>педагогического мастерства «ВДОХНОВЕНИЕ» </a:t>
            </a:r>
            <a:r>
              <a:rPr lang="ru-RU" sz="1600" dirty="0" smtClean="0"/>
              <a:t> для </a:t>
            </a:r>
            <a:r>
              <a:rPr lang="ru-RU" sz="1600" dirty="0"/>
              <a:t>образовательных учреждений, реализующих АООП для детей с </a:t>
            </a:r>
            <a:r>
              <a:rPr lang="ru-RU" sz="1600" dirty="0" smtClean="0"/>
              <a:t>ОВЗ (в </a:t>
            </a:r>
            <a:r>
              <a:rPr lang="ru-RU" sz="1600" dirty="0"/>
              <a:t>номинации  «Лучшая мультимедийная презентация» </a:t>
            </a:r>
            <a:r>
              <a:rPr lang="ru-RU" sz="1600" dirty="0" smtClean="0"/>
              <a:t>),  февраль 2022 г.</a:t>
            </a:r>
            <a:endParaRPr lang="ru-RU" sz="1600" dirty="0"/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1600" dirty="0"/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dirty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900" b="1" i="1" u="sng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ru-RU" sz="2000" b="1" i="1" u="sng" dirty="0">
                <a:solidFill>
                  <a:srgbClr val="CC3300"/>
                </a:solidFill>
                <a:latin typeface="Calibri" pitchFamily="34" charset="0"/>
              </a:rPr>
              <a:t>Повышение уровня педагогического мастерства</a:t>
            </a:r>
            <a:r>
              <a:rPr lang="ru-RU" sz="2000" b="1" i="1" dirty="0">
                <a:solidFill>
                  <a:srgbClr val="CC3300"/>
                </a:solidFill>
                <a:latin typeface="Calibri" pitchFamily="34" charset="0"/>
              </a:rPr>
              <a:t>: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0975" lvl="0"/>
            <a:r>
              <a:rPr lang="ru-RU" sz="2000" i="1" dirty="0"/>
              <a:t>Всероссийская научно-практическая </a:t>
            </a:r>
            <a:r>
              <a:rPr lang="ru-RU" sz="2000" i="1" dirty="0" smtClean="0"/>
              <a:t>конференция с </a:t>
            </a:r>
            <a:r>
              <a:rPr lang="ru-RU" sz="2000" i="1" dirty="0"/>
              <a:t>международным участием, </a:t>
            </a:r>
            <a:r>
              <a:rPr lang="ru-RU" sz="2000" i="1" dirty="0" smtClean="0"/>
              <a:t>посвященная </a:t>
            </a:r>
            <a:r>
              <a:rPr lang="ru-RU" sz="2000" i="1" dirty="0"/>
              <a:t>225-летию </a:t>
            </a:r>
            <a:r>
              <a:rPr lang="ru-RU" sz="2000" i="1" dirty="0" smtClean="0"/>
              <a:t>РГПУ </a:t>
            </a:r>
            <a:r>
              <a:rPr lang="ru-RU" sz="2000" i="1" dirty="0"/>
              <a:t>им. А. И. Герцена</a:t>
            </a:r>
            <a:r>
              <a:rPr lang="ru-RU" sz="2000" i="1" dirty="0" smtClean="0"/>
              <a:t>, «</a:t>
            </a:r>
            <a:r>
              <a:rPr lang="ru-RU" sz="2000" i="1" dirty="0"/>
              <a:t>Специальное образование сегодня и завтра: ресурсы и перспективы развития</a:t>
            </a:r>
            <a:r>
              <a:rPr lang="ru-RU" sz="2000" i="1" dirty="0" smtClean="0"/>
              <a:t>»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23-31 марта 2022г.</a:t>
            </a:r>
          </a:p>
          <a:p>
            <a:pPr marL="180975"/>
            <a:r>
              <a:rPr lang="ru-RU" sz="2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Методические </a:t>
            </a:r>
            <a:r>
              <a:rPr lang="ru-RU" sz="20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разработки:</a:t>
            </a:r>
            <a:r>
              <a:rPr lang="ru-RU" sz="2000" dirty="0">
                <a:solidFill>
                  <a:srgbClr val="CC3300"/>
                </a:solidFill>
              </a:rPr>
              <a:t> </a:t>
            </a:r>
            <a:endParaRPr lang="en-US" sz="2000" dirty="0" smtClean="0">
              <a:solidFill>
                <a:srgbClr val="CC3300"/>
              </a:solidFill>
            </a:endParaRP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Н.Е</a:t>
            </a:r>
            <a:r>
              <a:rPr lang="ru-RU" sz="2000" b="1" dirty="0"/>
              <a:t>. </a:t>
            </a:r>
            <a:r>
              <a:rPr lang="ru-RU" sz="2000" b="1" dirty="0" err="1"/>
              <a:t>Граш</a:t>
            </a:r>
            <a:r>
              <a:rPr lang="ru-RU" sz="2000" b="1" dirty="0"/>
              <a:t>, Н.В. Мишина, Н.В. Мирошниченко                                                      </a:t>
            </a:r>
            <a:r>
              <a:rPr lang="ru-RU" sz="2000" i="1" dirty="0"/>
              <a:t>Рабочие тетради к учебнику «Чтение и развитие речи» для 1 класса общеобразовательных организаций, реализующих АООП НОО глухих обучающихся в соответствии с ФГОС НОО детей с ОВЗ (в трёх частях). Гуманитарный центр «ВЛАДОС», 2017 </a:t>
            </a:r>
            <a:r>
              <a:rPr lang="ru-RU" sz="2000" i="1" dirty="0" smtClean="0"/>
              <a:t>год</a:t>
            </a:r>
            <a:endParaRPr lang="en-US" sz="2000" b="1" i="1" u="sng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Н.Е. </a:t>
            </a:r>
            <a:r>
              <a:rPr lang="ru-RU" sz="2000" b="1" dirty="0" err="1"/>
              <a:t>Граш</a:t>
            </a:r>
            <a:r>
              <a:rPr lang="ru-RU" sz="2000" b="1" dirty="0"/>
              <a:t>, Н.В. Мишина, Н.В. </a:t>
            </a:r>
            <a:r>
              <a:rPr lang="ru-RU" sz="2000" b="1" dirty="0" smtClean="0"/>
              <a:t>Мирошниченко                                                   </a:t>
            </a:r>
            <a:r>
              <a:rPr lang="ru-RU" sz="2000" i="1" dirty="0" smtClean="0"/>
              <a:t>Рабочие </a:t>
            </a:r>
            <a:r>
              <a:rPr lang="ru-RU" sz="2000" i="1" dirty="0"/>
              <a:t>тетради к учебнику «Чтение и развитие речи» для </a:t>
            </a:r>
            <a:r>
              <a:rPr lang="ru-RU" sz="2000" i="1" dirty="0" smtClean="0"/>
              <a:t>2 </a:t>
            </a:r>
            <a:r>
              <a:rPr lang="ru-RU" sz="2000" i="1" dirty="0"/>
              <a:t>класса общеобразовательных организаций, реализующих АООП НОО глухих обучающихся в соответствии с ФГОС НОО </a:t>
            </a:r>
            <a:r>
              <a:rPr lang="ru-RU" sz="2000" i="1" dirty="0" smtClean="0"/>
              <a:t>ОВЗ </a:t>
            </a:r>
            <a:r>
              <a:rPr lang="ru-RU" sz="2000" i="1" dirty="0"/>
              <a:t>(в </a:t>
            </a:r>
            <a:r>
              <a:rPr lang="ru-RU" sz="2000" i="1" dirty="0" smtClean="0"/>
              <a:t>двух </a:t>
            </a:r>
            <a:r>
              <a:rPr lang="ru-RU" sz="2000" i="1" dirty="0"/>
              <a:t>частях). Гуманитарный центр «ВЛАДОС», </a:t>
            </a:r>
            <a:r>
              <a:rPr lang="ru-RU" sz="2000" i="1" dirty="0" smtClean="0"/>
              <a:t>2019 </a:t>
            </a:r>
            <a:r>
              <a:rPr lang="ru-RU" sz="2000" i="1" dirty="0"/>
              <a:t>год</a:t>
            </a:r>
            <a:endParaRPr lang="en-US" sz="2000" b="1" i="1" u="sng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Н.Е. </a:t>
            </a:r>
            <a:r>
              <a:rPr lang="ru-RU" sz="2000" b="1" dirty="0" err="1"/>
              <a:t>Граш</a:t>
            </a:r>
            <a:r>
              <a:rPr lang="ru-RU" sz="2000" b="1" dirty="0"/>
              <a:t>, Н.В. Мишина, Н.В. </a:t>
            </a:r>
            <a:r>
              <a:rPr lang="ru-RU" sz="2000" b="1" dirty="0" smtClean="0"/>
              <a:t>Мирошниченко                                                     </a:t>
            </a:r>
            <a:r>
              <a:rPr lang="ru-RU" sz="2000" i="1" dirty="0" smtClean="0"/>
              <a:t>Рабочие </a:t>
            </a:r>
            <a:r>
              <a:rPr lang="ru-RU" sz="2000" i="1" dirty="0"/>
              <a:t>тетради к учебнику «Чтение и развитие речи» для </a:t>
            </a:r>
            <a:r>
              <a:rPr lang="ru-RU" sz="2000" i="1" dirty="0" smtClean="0"/>
              <a:t>3 </a:t>
            </a:r>
            <a:r>
              <a:rPr lang="ru-RU" sz="2000" i="1" dirty="0"/>
              <a:t>класса общеобразовательных организаций, реализующих АООП НОО глухих обучающихся в соответствии с ФГОС НОО ОВЗ (в двух частях). Гуманитарный центр «ВЛАДОС», 2019 </a:t>
            </a:r>
            <a:r>
              <a:rPr lang="ru-RU" sz="2000" i="1" dirty="0" smtClean="0"/>
              <a:t>год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2907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581128"/>
            <a:ext cx="86638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3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Хватова</a:t>
            </a:r>
            <a:r>
              <a:rPr lang="ru-RU" sz="3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3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Марина Юрьевна</a:t>
            </a:r>
            <a:r>
              <a:rPr lang="ru-RU" sz="35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–</a:t>
            </a:r>
            <a:r>
              <a:rPr lang="ru-RU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учитель 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высшей 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квалификационной категории</a:t>
            </a:r>
            <a:r>
              <a:rPr lang="ru-RU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ru-RU" sz="2800" dirty="0" smtClean="0">
                <a:solidFill>
                  <a:srgbClr val="000066"/>
                </a:solidFill>
                <a:latin typeface="Calibri" pitchFamily="34" charset="0"/>
              </a:rPr>
              <a:t>(распоряжение Комитета по образованию СПб                            </a:t>
            </a:r>
            <a:r>
              <a:rPr lang="ru-RU" sz="2800" u="sng" dirty="0" smtClean="0">
                <a:solidFill>
                  <a:srgbClr val="000066"/>
                </a:solidFill>
                <a:latin typeface="Calibri" pitchFamily="34" charset="0"/>
              </a:rPr>
              <a:t>№3799-р</a:t>
            </a:r>
            <a:r>
              <a:rPr lang="ru-RU" sz="2800" dirty="0" smtClean="0">
                <a:solidFill>
                  <a:srgbClr val="000066"/>
                </a:solidFill>
                <a:latin typeface="Calibri" pitchFamily="34" charset="0"/>
              </a:rPr>
              <a:t> от 30.12.2019г.)</a:t>
            </a:r>
            <a:endParaRPr lang="ru-RU" sz="2800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3615241" cy="1566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93" y="692696"/>
            <a:ext cx="3026807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</TotalTime>
  <Words>3921</Words>
  <Application>Microsoft Office PowerPoint</Application>
  <PresentationFormat>Экран (4:3)</PresentationFormat>
  <Paragraphs>322</Paragraphs>
  <Slides>45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Arial</vt:lpstr>
      <vt:lpstr>Bookman Old Style</vt:lpstr>
      <vt:lpstr>Calibri</vt:lpstr>
      <vt:lpstr>Century Gothic</vt:lpstr>
      <vt:lpstr>Times New Roman</vt:lpstr>
      <vt:lpstr>Wingdings</vt:lpstr>
      <vt:lpstr>Wingdings 3</vt:lpstr>
      <vt:lpstr>Тема Office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271</cp:revision>
  <dcterms:created xsi:type="dcterms:W3CDTF">2018-09-04T13:12:57Z</dcterms:created>
  <dcterms:modified xsi:type="dcterms:W3CDTF">2022-09-16T11:27:06Z</dcterms:modified>
</cp:coreProperties>
</file>