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2"/>
  </p:notesMasterIdLst>
  <p:sldIdLst>
    <p:sldId id="304" r:id="rId2"/>
    <p:sldId id="358" r:id="rId3"/>
    <p:sldId id="371" r:id="rId4"/>
    <p:sldId id="384" r:id="rId5"/>
    <p:sldId id="401" r:id="rId6"/>
    <p:sldId id="362" r:id="rId7"/>
    <p:sldId id="354" r:id="rId8"/>
    <p:sldId id="355" r:id="rId9"/>
    <p:sldId id="374" r:id="rId10"/>
    <p:sldId id="348" r:id="rId11"/>
    <p:sldId id="404" r:id="rId12"/>
    <p:sldId id="412" r:id="rId13"/>
    <p:sldId id="413" r:id="rId14"/>
    <p:sldId id="405" r:id="rId15"/>
    <p:sldId id="407" r:id="rId16"/>
    <p:sldId id="408" r:id="rId17"/>
    <p:sldId id="377" r:id="rId18"/>
    <p:sldId id="378" r:id="rId19"/>
    <p:sldId id="400" r:id="rId20"/>
    <p:sldId id="368" r:id="rId21"/>
    <p:sldId id="395" r:id="rId22"/>
    <p:sldId id="410" r:id="rId23"/>
    <p:sldId id="414" r:id="rId24"/>
    <p:sldId id="409" r:id="rId25"/>
    <p:sldId id="411" r:id="rId26"/>
    <p:sldId id="382" r:id="rId27"/>
    <p:sldId id="386" r:id="rId28"/>
    <p:sldId id="387" r:id="rId29"/>
    <p:sldId id="415" r:id="rId30"/>
    <p:sldId id="341" r:id="rId31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203" autoAdjust="0"/>
  </p:normalViewPr>
  <p:slideViewPr>
    <p:cSldViewPr>
      <p:cViewPr varScale="1">
        <p:scale>
          <a:sx n="108" d="100"/>
          <a:sy n="108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3015A6-3646-44B7-A762-9EC8339DBFC9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FB4BE1-75F3-43AA-992E-800140008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99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457200"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7BAFD8A-26FD-4E86-899F-C761A9D5CC9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FB4BE1-75F3-43AA-992E-80014000803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6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BFEF-0B31-41AB-95F3-659A245E4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6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2BA2B-40E9-4D07-8198-4315AA9B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2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5D22-89D7-4E78-9996-766D933BC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3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BA67-0A54-44C1-BE98-B0B771194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77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6DBFB-F71D-49F4-A194-1775CD4B5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CEA30-BB81-4F11-999C-3E0BA67A7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7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D11D-A45A-4F7B-A304-AD84672E4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1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30C0-6F85-4EBF-9BC7-69375C330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51E82-CC0D-417D-9287-40667F933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9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7DD-771C-4F17-9537-7D1D2985D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0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7AFA6-0D9C-43D0-A67D-6EB08D48E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36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BFE80D-8F54-471F-9505-03E23A521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31.spb.ru/images/log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chool31.spb.ru/images/logo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chool31.spb.ru/images/logo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chool31.spb.ru/images/logo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chool31.spb.ru/images/logo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chool31.spb.ru/images/logo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chool31.spb.ru/images/logo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.spb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#Par486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school31.spb.ru/images/logo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sc_31_nr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chool31.spb.ru/images/logo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chool31.spb.ru/images/logo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br>
              <a:rPr lang="ru-RU" sz="1600" i="1" dirty="0"/>
            </a:br>
            <a:br>
              <a:rPr lang="ru-RU" sz="1600" i="1" dirty="0"/>
            </a:br>
            <a:r>
              <a:rPr lang="ru-RU" sz="1600" i="1" dirty="0"/>
              <a:t>Антонова Т.В.,  заместитель директора по УВР,</a:t>
            </a:r>
            <a:br>
              <a:rPr lang="ru-RU" sz="1600" i="1" dirty="0"/>
            </a:br>
            <a:r>
              <a:rPr lang="ru-RU" sz="1600" i="1" dirty="0"/>
              <a:t> методист  </a:t>
            </a:r>
            <a:r>
              <a:rPr lang="ru-RU" sz="1600" i="1" dirty="0" err="1"/>
              <a:t>ГБОу</a:t>
            </a:r>
            <a:r>
              <a:rPr lang="ru-RU" sz="1600" i="1" dirty="0"/>
              <a:t>  школы-интерната №31 </a:t>
            </a:r>
            <a:br>
              <a:rPr lang="ru-RU" sz="1600" i="1" dirty="0"/>
            </a:br>
            <a:r>
              <a:rPr lang="ru-RU" sz="1600" i="1" dirty="0"/>
              <a:t> Невского района Санкт-Петербурга</a:t>
            </a:r>
            <a:br>
              <a:rPr lang="ru-RU" sz="1600" i="1" dirty="0"/>
            </a:br>
            <a:br>
              <a:rPr lang="ru-RU" sz="1600" i="1" dirty="0"/>
            </a:br>
            <a:endParaRPr lang="ru-RU" sz="1600" i="1" dirty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>
          <a:xfrm>
            <a:off x="533400" y="1524001"/>
            <a:ext cx="7772400" cy="1905000"/>
          </a:xfrm>
        </p:spPr>
        <p:txBody>
          <a:bodyPr/>
          <a:lstStyle/>
          <a:p>
            <a:pPr algn="ctr" eaLnBrk="1" hangingPunct="1"/>
            <a:endParaRPr lang="ru-RU" altLang="ru-RU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1" hangingPunct="1"/>
            <a:endParaRPr lang="ru-RU" altLang="ru-RU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1" hangingPunct="1"/>
            <a:endParaRPr lang="ru-RU" altLang="ru-RU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1" hangingPunct="1"/>
            <a:endParaRPr lang="ru-RU" altLang="ru-RU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1" hangingPunct="1"/>
            <a:endParaRPr lang="ru-RU" altLang="ru-RU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1" hangingPunct="1"/>
            <a:endParaRPr lang="ru-RU" altLang="ru-RU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1" hangingPunct="1"/>
            <a:endParaRPr lang="ru-RU" altLang="ru-RU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1" hangingPunct="1"/>
            <a:endParaRPr lang="ru-RU" altLang="ru-RU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1" hangingPunct="1"/>
            <a:endParaRPr lang="ru-RU" altLang="ru-RU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1" hangingPunct="1"/>
            <a:endParaRPr lang="ru-RU" altLang="ru-RU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1" hangingPunct="1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u="sng" cap="small" spc="25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 реализуемых адаптированных основных                                общеобразовательных  программ»</a:t>
            </a:r>
          </a:p>
          <a:p>
            <a:pPr algn="ctr" eaLnBrk="1" hangingPunct="1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в 1 классы с 01.09.2022 года».</a:t>
            </a:r>
            <a:endParaRPr lang="ru-RU" alt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4495800" y="4267200"/>
            <a:ext cx="1568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Times New Roman" pitchFamily="18" charset="0"/>
              </a:rPr>
              <a:t>12.02.2022</a:t>
            </a:r>
            <a:endParaRPr lang="ru-RU" altLang="ru-RU" sz="2400" b="1" dirty="0">
              <a:latin typeface="Times New Roman" pitchFamily="18" charset="0"/>
            </a:endParaRPr>
          </a:p>
        </p:txBody>
      </p:sp>
      <p:pic>
        <p:nvPicPr>
          <p:cNvPr id="5" name="Picture 5" descr="F:\2014-15\школа.jpg"/>
          <p:cNvPicPr>
            <a:picLocks noChangeAspect="1" noChangeArrowheads="1"/>
          </p:cNvPicPr>
          <p:nvPr/>
        </p:nvPicPr>
        <p:blipFill>
          <a:blip r:embed="rId2" cstate="print"/>
          <a:srcRect l="2544" r="2957" b="33042"/>
          <a:stretch>
            <a:fillRect/>
          </a:stretch>
        </p:blipFill>
        <p:spPr bwMode="auto">
          <a:xfrm>
            <a:off x="381000" y="4419600"/>
            <a:ext cx="3886200" cy="2176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Рисунок 4" descr="http://school31.spb.ru/cache/5/859828cdb6308f024cd345e2fdaa49f5.jpg">
            <a:hlinkClick r:id="rId3" tooltip="&quot;&quot;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6383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pPr marL="347472" indent="-347472" eaLnBrk="1" hangingPunct="1">
              <a:spcBef>
                <a:spcPts val="768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Учебное и </a:t>
            </a:r>
            <a:r>
              <a:rPr lang="ru-RU" sz="2400" b="1" dirty="0" err="1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внеучебное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  пространство,</a:t>
            </a:r>
            <a:br>
              <a:rPr lang="ru-RU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Times New Roman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построенное с  учетом  особых образовательных потребностей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глухих и слабослышащих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endParaRPr lang="ru-RU" sz="2400" dirty="0"/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Наполняемость классов –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6 человек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Пролонгированные сроки обучения: начальная школа 5 – 6 лет (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(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дополнительный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 –  4 (дополнительный) классы); 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основное общее образование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6 лет (5 – 9 (дополнительный) классы)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Специальные учебные предметы.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Специальные коррекционные предметы.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Специальная методика обучения речи. Речевой режим.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Сурдотехника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доступности информации.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Особая организация предметной среды.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366034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BD5DEBAB-5DE5-488A-8851-D2DAECD367E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43100" y="0"/>
            <a:ext cx="7200900" cy="1357313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предметы в классах </a:t>
            </a:r>
            <a:br>
              <a:rPr lang="ru-RU" alt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глухих детей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90F904-F460-414F-9E51-CDCA32DFB17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54837" y="1632474"/>
            <a:ext cx="8001000" cy="5143500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 ВАРИАНТ АООП НОО ОВЗ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(1.2)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предметно-практического обучения – с 1 по 4 дополнительный классы.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занятия по формированию речевого слуха и произносительной стороны речи – с 1 по 10 классы.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слухового восприятия и техника речи (фронтальные занятия) – в 1 и 2 классах.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Музыкально-ритмические занятия – с 1 по 4 дополнительный классы.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Социально-бытовая ориентировка с 3 класса.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учебного плана не изучается иностранный язык.</a:t>
            </a:r>
          </a:p>
        </p:txBody>
      </p:sp>
      <p:pic>
        <p:nvPicPr>
          <p:cNvPr id="18436" name="Рисунок 6" descr="http://school31.spb.ru/cache/5/859828cdb6308f024cd345e2fdaa49f5.jpg">
            <a:hlinkClick r:id="rId2" tooltip="&quot;&quot;"/>
            <a:extLst>
              <a:ext uri="{FF2B5EF4-FFF2-40B4-BE49-F238E27FC236}">
                <a16:creationId xmlns:a16="http://schemas.microsoft.com/office/drawing/2014/main" id="{0F48B895-6713-4B39-AE97-E68648F26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13684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363E6-BC9D-4050-BA91-F69A74CE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_АООП НОО ГЛУХИХ, вариант 1.2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067EEC8-2F88-43E3-820A-73BF249ED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308182"/>
              </p:ext>
            </p:extLst>
          </p:nvPr>
        </p:nvGraphicFramePr>
        <p:xfrm>
          <a:off x="472274" y="681534"/>
          <a:ext cx="8199451" cy="56370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8926">
                  <a:extLst>
                    <a:ext uri="{9D8B030D-6E8A-4147-A177-3AD203B41FA5}">
                      <a16:colId xmlns:a16="http://schemas.microsoft.com/office/drawing/2014/main" val="3452310016"/>
                    </a:ext>
                  </a:extLst>
                </a:gridCol>
                <a:gridCol w="2003718">
                  <a:extLst>
                    <a:ext uri="{9D8B030D-6E8A-4147-A177-3AD203B41FA5}">
                      <a16:colId xmlns:a16="http://schemas.microsoft.com/office/drawing/2014/main" val="3216814930"/>
                    </a:ext>
                  </a:extLst>
                </a:gridCol>
                <a:gridCol w="795346">
                  <a:extLst>
                    <a:ext uri="{9D8B030D-6E8A-4147-A177-3AD203B41FA5}">
                      <a16:colId xmlns:a16="http://schemas.microsoft.com/office/drawing/2014/main" val="981234035"/>
                    </a:ext>
                  </a:extLst>
                </a:gridCol>
                <a:gridCol w="795346">
                  <a:extLst>
                    <a:ext uri="{9D8B030D-6E8A-4147-A177-3AD203B41FA5}">
                      <a16:colId xmlns:a16="http://schemas.microsoft.com/office/drawing/2014/main" val="2422179996"/>
                    </a:ext>
                  </a:extLst>
                </a:gridCol>
                <a:gridCol w="680555">
                  <a:extLst>
                    <a:ext uri="{9D8B030D-6E8A-4147-A177-3AD203B41FA5}">
                      <a16:colId xmlns:a16="http://schemas.microsoft.com/office/drawing/2014/main" val="681898590"/>
                    </a:ext>
                  </a:extLst>
                </a:gridCol>
                <a:gridCol w="682195">
                  <a:extLst>
                    <a:ext uri="{9D8B030D-6E8A-4147-A177-3AD203B41FA5}">
                      <a16:colId xmlns:a16="http://schemas.microsoft.com/office/drawing/2014/main" val="667831472"/>
                    </a:ext>
                  </a:extLst>
                </a:gridCol>
                <a:gridCol w="683835">
                  <a:extLst>
                    <a:ext uri="{9D8B030D-6E8A-4147-A177-3AD203B41FA5}">
                      <a16:colId xmlns:a16="http://schemas.microsoft.com/office/drawing/2014/main" val="3013466462"/>
                    </a:ext>
                  </a:extLst>
                </a:gridCol>
                <a:gridCol w="683835">
                  <a:extLst>
                    <a:ext uri="{9D8B030D-6E8A-4147-A177-3AD203B41FA5}">
                      <a16:colId xmlns:a16="http://schemas.microsoft.com/office/drawing/2014/main" val="3472538177"/>
                    </a:ext>
                  </a:extLst>
                </a:gridCol>
                <a:gridCol w="365695">
                  <a:extLst>
                    <a:ext uri="{9D8B030D-6E8A-4147-A177-3AD203B41FA5}">
                      <a16:colId xmlns:a16="http://schemas.microsoft.com/office/drawing/2014/main" val="3038125848"/>
                    </a:ext>
                  </a:extLst>
                </a:gridCol>
              </a:tblGrid>
              <a:tr h="311339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Предметные области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Учебные предметы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часов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неделю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extLst>
                  <a:ext uri="{0D108BD9-81ED-4DB2-BD59-A6C34878D82A}">
                    <a16:rowId xmlns:a16="http://schemas.microsoft.com/office/drawing/2014/main" val="1783390160"/>
                  </a:ext>
                </a:extLst>
              </a:tr>
              <a:tr h="311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доп.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 доп. 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838051"/>
                  </a:ext>
                </a:extLst>
              </a:tr>
              <a:tr h="150197">
                <a:tc gridSpan="9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Обязательная часть учебного плана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324348"/>
                  </a:ext>
                </a:extLst>
              </a:tr>
              <a:tr h="15133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Филология            (Язык и речевая практика)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Русский язык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extLst>
                  <a:ext uri="{0D108BD9-81ED-4DB2-BD59-A6C34878D82A}">
                    <a16:rowId xmlns:a16="http://schemas.microsoft.com/office/drawing/2014/main" val="2402509561"/>
                  </a:ext>
                </a:extLst>
              </a:tr>
              <a:tr h="180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Литературное чтение</a:t>
                      </a:r>
                      <a:endParaRPr lang="ru-RU"/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extLst>
                  <a:ext uri="{0D108BD9-81ED-4DB2-BD59-A6C34878D82A}">
                    <a16:rowId xmlns:a16="http://schemas.microsoft.com/office/drawing/2014/main" val="2421065208"/>
                  </a:ext>
                </a:extLst>
              </a:tr>
              <a:tr h="313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Предметно-практическое обучение</a:t>
                      </a:r>
                      <a:endParaRPr lang="ru-RU"/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 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 2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229645596"/>
                  </a:ext>
                </a:extLst>
              </a:tr>
              <a:tr h="421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Математика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и информатика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Математика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3505875329"/>
                  </a:ext>
                </a:extLst>
              </a:tr>
              <a:tr h="3890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Обществознание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и естествознание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Ознакомление с окружающим миром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4231544197"/>
                  </a:ext>
                </a:extLst>
              </a:tr>
              <a:tr h="161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Окружающий мир</a:t>
                      </a:r>
                      <a:endParaRPr lang="ru-RU"/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2720801519"/>
                  </a:ext>
                </a:extLst>
              </a:tr>
              <a:tr h="313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Основы религиозных культур и светской этики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Основы религиозных культур и светской этики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4178108358"/>
                  </a:ext>
                </a:extLst>
              </a:tr>
              <a:tr h="174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Искусство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Изобразительное искусство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1976255789"/>
                  </a:ext>
                </a:extLst>
              </a:tr>
              <a:tr h="174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Технология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Технология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517387925"/>
                  </a:ext>
                </a:extLst>
              </a:tr>
              <a:tr h="151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Физическая культура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Физическая культура 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2396952825"/>
                  </a:ext>
                </a:extLst>
              </a:tr>
              <a:tr h="151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Итого: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extLst>
                  <a:ext uri="{0D108BD9-81ED-4DB2-BD59-A6C34878D82A}">
                    <a16:rowId xmlns:a16="http://schemas.microsoft.com/office/drawing/2014/main" val="2671365939"/>
                  </a:ext>
                </a:extLst>
              </a:tr>
              <a:tr h="163230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Часть учебного плана, формируемая участниками образовательных отношений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412139"/>
                  </a:ext>
                </a:extLst>
              </a:tr>
              <a:tr h="2283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Филология            (Язык и речевая практика)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Русский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670825908"/>
                  </a:ext>
                </a:extLst>
              </a:tr>
              <a:tr h="313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Предметно-практическое обучение</a:t>
                      </a:r>
                      <a:endParaRPr lang="ru-RU"/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1468393697"/>
                  </a:ext>
                </a:extLst>
              </a:tr>
              <a:tr h="33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Обществознание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и естествознание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Окружающий мир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686312199"/>
                  </a:ext>
                </a:extLst>
              </a:tr>
              <a:tr h="33215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Искусство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Музыкально-ритмические занятия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1625398983"/>
                  </a:ext>
                </a:extLst>
              </a:tr>
              <a:tr h="170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Изобразительное искусство</a:t>
                      </a:r>
                      <a:endParaRPr lang="ru-RU" dirty="0"/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1653532271"/>
                  </a:ext>
                </a:extLst>
              </a:tr>
              <a:tr h="1515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696112214"/>
                  </a:ext>
                </a:extLst>
              </a:tr>
              <a:tr h="3916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Предельно допустимая аудиторная               учебная нагрузка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/>
                </a:tc>
                <a:extLst>
                  <a:ext uri="{0D108BD9-81ED-4DB2-BD59-A6C34878D82A}">
                    <a16:rowId xmlns:a16="http://schemas.microsoft.com/office/drawing/2014/main" val="31191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6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363E6-BC9D-4050-BA91-F69A74CE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_АООП НОО ГЛУХИХ, вариант 1.2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D6AAA9E-F6AA-4E91-84D3-9393D418D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216042"/>
              </p:ext>
            </p:extLst>
          </p:nvPr>
        </p:nvGraphicFramePr>
        <p:xfrm>
          <a:off x="457200" y="2362201"/>
          <a:ext cx="8229601" cy="33601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9849098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3892419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010899570"/>
                    </a:ext>
                  </a:extLst>
                </a:gridCol>
                <a:gridCol w="771327">
                  <a:extLst>
                    <a:ext uri="{9D8B030D-6E8A-4147-A177-3AD203B41FA5}">
                      <a16:colId xmlns:a16="http://schemas.microsoft.com/office/drawing/2014/main" val="3863659395"/>
                    </a:ext>
                  </a:extLst>
                </a:gridCol>
                <a:gridCol w="683057">
                  <a:extLst>
                    <a:ext uri="{9D8B030D-6E8A-4147-A177-3AD203B41FA5}">
                      <a16:colId xmlns:a16="http://schemas.microsoft.com/office/drawing/2014/main" val="2361764719"/>
                    </a:ext>
                  </a:extLst>
                </a:gridCol>
                <a:gridCol w="684703">
                  <a:extLst>
                    <a:ext uri="{9D8B030D-6E8A-4147-A177-3AD203B41FA5}">
                      <a16:colId xmlns:a16="http://schemas.microsoft.com/office/drawing/2014/main" val="41674664"/>
                    </a:ext>
                  </a:extLst>
                </a:gridCol>
                <a:gridCol w="686349">
                  <a:extLst>
                    <a:ext uri="{9D8B030D-6E8A-4147-A177-3AD203B41FA5}">
                      <a16:colId xmlns:a16="http://schemas.microsoft.com/office/drawing/2014/main" val="321771884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269581215"/>
                    </a:ext>
                  </a:extLst>
                </a:gridCol>
              </a:tblGrid>
              <a:tr h="914399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626327"/>
                  </a:ext>
                </a:extLst>
              </a:tr>
              <a:tr h="834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Коррекционно-развивающая область*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1989825"/>
                  </a:ext>
                </a:extLst>
              </a:tr>
              <a:tr h="805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направления внеурочной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0728873"/>
                  </a:ext>
                </a:extLst>
              </a:tr>
              <a:tr h="805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внеурочная деятельность*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554365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F0AF1668-9B2A-4E8F-95BA-151524467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2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A8C4F099-9743-44F3-BB8C-2F3819878A2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43100" y="357188"/>
            <a:ext cx="7200900" cy="1000125"/>
          </a:xfrm>
        </p:spPr>
        <p:txBody>
          <a:bodyPr/>
          <a:lstStyle/>
          <a:p>
            <a:pPr eaLnBrk="1" hangingPunct="1"/>
            <a:r>
              <a:rPr lang="ru-RU" alt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предметы в классах </a:t>
            </a:r>
            <a:br>
              <a:rPr lang="ru-RU" alt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слабослышащих детей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01EC4F-2EDE-44B0-80CC-1133BEA324D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43000" y="1571625"/>
            <a:ext cx="8001000" cy="5143500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 ВАРИАНТ АООП НОО ОВЗ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(2.2)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формирования грамматического строя речи (ФГС)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развития речи.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занятия по формированию речевого слуха и произносительной стороны речи – с 1 по 9 дополнительный классы.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слухового восприятия и техника речи (фронтальные занятия) – в 1 - 2 классах.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Музыкально-ритмические занятия – с 1 по 4 дополнительный классы</a:t>
            </a:r>
            <a:endParaRPr lang="ru-RU" sz="2400" dirty="0">
              <a:solidFill>
                <a:srgbClr val="D9D9D9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В рамках учебного плана не изучается иностранный язык.</a:t>
            </a:r>
          </a:p>
        </p:txBody>
      </p:sp>
      <p:pic>
        <p:nvPicPr>
          <p:cNvPr id="19460" name="Рисунок 6" descr="http://school31.spb.ru/cache/5/859828cdb6308f024cd345e2fdaa49f5.jpg">
            <a:hlinkClick r:id="rId2" tooltip="&quot;&quot;"/>
            <a:extLst>
              <a:ext uri="{FF2B5EF4-FFF2-40B4-BE49-F238E27FC236}">
                <a16:creationId xmlns:a16="http://schemas.microsoft.com/office/drawing/2014/main" id="{C6429CE9-E260-4932-9252-29D8644A4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13684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9022286-440F-46B6-BF82-56E14888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15520"/>
              </p:ext>
            </p:extLst>
          </p:nvPr>
        </p:nvGraphicFramePr>
        <p:xfrm>
          <a:off x="1312748" y="533400"/>
          <a:ext cx="6518504" cy="63724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43000">
                  <a:extLst>
                    <a:ext uri="{9D8B030D-6E8A-4147-A177-3AD203B41FA5}">
                      <a16:colId xmlns:a16="http://schemas.microsoft.com/office/drawing/2014/main" val="1185817889"/>
                    </a:ext>
                  </a:extLst>
                </a:gridCol>
                <a:gridCol w="1523980">
                  <a:extLst>
                    <a:ext uri="{9D8B030D-6E8A-4147-A177-3AD203B41FA5}">
                      <a16:colId xmlns:a16="http://schemas.microsoft.com/office/drawing/2014/main" val="1454067423"/>
                    </a:ext>
                  </a:extLst>
                </a:gridCol>
                <a:gridCol w="609620">
                  <a:extLst>
                    <a:ext uri="{9D8B030D-6E8A-4147-A177-3AD203B41FA5}">
                      <a16:colId xmlns:a16="http://schemas.microsoft.com/office/drawing/2014/main" val="38280558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36477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92947633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7396887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874412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05906814"/>
                    </a:ext>
                  </a:extLst>
                </a:gridCol>
                <a:gridCol w="498704">
                  <a:extLst>
                    <a:ext uri="{9D8B030D-6E8A-4147-A177-3AD203B41FA5}">
                      <a16:colId xmlns:a16="http://schemas.microsoft.com/office/drawing/2014/main" val="2541228103"/>
                    </a:ext>
                  </a:extLst>
                </a:gridCol>
              </a:tblGrid>
              <a:tr h="425267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2.2                                                 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неделю</a:t>
                      </a:r>
                      <a:endParaRPr lang="ru-RU" sz="1100" dirty="0"/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dirty="0"/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876745"/>
                  </a:ext>
                </a:extLst>
              </a:tr>
              <a:tr h="641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доп.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 dirty="0"/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 dirty="0"/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 dirty="0"/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</a:t>
                      </a:r>
                      <a:endParaRPr lang="ru-RU" sz="1100" dirty="0"/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 dirty="0"/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(доп.) </a:t>
                      </a: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81120"/>
                  </a:ext>
                </a:extLst>
              </a:tr>
              <a:tr h="203219">
                <a:tc gridSpan="9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Обязательная часть учебного плана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349919"/>
                  </a:ext>
                </a:extLst>
              </a:tr>
              <a:tr h="863581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Филология 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(обучение грамоте, формирование грамматического строя речи, грамматика)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96058"/>
                  </a:ext>
                </a:extLst>
              </a:tr>
              <a:tr h="420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100"/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296722"/>
                  </a:ext>
                </a:extLst>
              </a:tr>
              <a:tr h="273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речи</a:t>
                      </a:r>
                      <a:endParaRPr lang="ru-RU" sz="1100" dirty="0"/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175325"/>
                  </a:ext>
                </a:extLst>
              </a:tr>
              <a:tr h="42098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b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информатика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046223"/>
                  </a:ext>
                </a:extLst>
              </a:tr>
              <a:tr h="332245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  <a:b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естествознание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с окружающим миром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2</a:t>
                      </a: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63630"/>
                  </a:ext>
                </a:extLst>
              </a:tr>
              <a:tr h="490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 мир (Человек, природа, общество) </a:t>
                      </a:r>
                      <a:endParaRPr lang="ru-RU" sz="1100"/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450063"/>
                  </a:ext>
                </a:extLst>
              </a:tr>
              <a:tr h="70422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612835"/>
                  </a:ext>
                </a:extLst>
              </a:tr>
              <a:tr h="42098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15876"/>
                  </a:ext>
                </a:extLst>
              </a:tr>
              <a:tr h="20321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(труд)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295685"/>
                  </a:ext>
                </a:extLst>
              </a:tr>
              <a:tr h="42098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3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154494"/>
                  </a:ext>
                </a:extLst>
              </a:tr>
              <a:tr h="4150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84" marR="53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327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30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80A7C84-4F45-4E43-A167-95D6D7370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732694"/>
              </p:ext>
            </p:extLst>
          </p:nvPr>
        </p:nvGraphicFramePr>
        <p:xfrm>
          <a:off x="457195" y="1295401"/>
          <a:ext cx="8229610" cy="44000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19907">
                  <a:extLst>
                    <a:ext uri="{9D8B030D-6E8A-4147-A177-3AD203B41FA5}">
                      <a16:colId xmlns:a16="http://schemas.microsoft.com/office/drawing/2014/main" val="3569782918"/>
                    </a:ext>
                  </a:extLst>
                </a:gridCol>
                <a:gridCol w="1719907">
                  <a:extLst>
                    <a:ext uri="{9D8B030D-6E8A-4147-A177-3AD203B41FA5}">
                      <a16:colId xmlns:a16="http://schemas.microsoft.com/office/drawing/2014/main" val="3672703323"/>
                    </a:ext>
                  </a:extLst>
                </a:gridCol>
                <a:gridCol w="827391">
                  <a:extLst>
                    <a:ext uri="{9D8B030D-6E8A-4147-A177-3AD203B41FA5}">
                      <a16:colId xmlns:a16="http://schemas.microsoft.com/office/drawing/2014/main" val="32335329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2798551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2271342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2382633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192276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688962390"/>
                    </a:ext>
                  </a:extLst>
                </a:gridCol>
                <a:gridCol w="533405">
                  <a:extLst>
                    <a:ext uri="{9D8B030D-6E8A-4147-A177-3AD203B41FA5}">
                      <a16:colId xmlns:a16="http://schemas.microsoft.com/office/drawing/2014/main" val="2477082223"/>
                    </a:ext>
                  </a:extLst>
                </a:gridCol>
              </a:tblGrid>
              <a:tr h="197121">
                <a:tc gridSpan="9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учебного плана, формируемая участниками образовательных отношений             УП </a:t>
                      </a: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964404"/>
                  </a:ext>
                </a:extLst>
              </a:tr>
              <a:tr h="376126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Филология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(обучение грамоте)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713614"/>
                  </a:ext>
                </a:extLst>
              </a:tr>
              <a:tr h="217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437556"/>
                  </a:ext>
                </a:extLst>
              </a:tr>
              <a:tr h="40111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Музыкально-ритмические занятия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865896"/>
                  </a:ext>
                </a:extLst>
              </a:tr>
              <a:tr h="37933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  <a:b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и естествознание (окружающий мир)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с окружающим миром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665445"/>
                  </a:ext>
                </a:extLst>
              </a:tr>
              <a:tr h="570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 мир (Человек, природа, общество)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381719"/>
                  </a:ext>
                </a:extLst>
              </a:tr>
              <a:tr h="375753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45135"/>
                  </a:ext>
                </a:extLst>
              </a:tr>
              <a:tr h="5701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Предельно допустимая аудиторная               учебная нагрузка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205855"/>
                  </a:ext>
                </a:extLst>
              </a:tr>
              <a:tr h="181451">
                <a:tc gridSpan="9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451958"/>
                  </a:ext>
                </a:extLst>
              </a:tr>
              <a:tr h="37896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Коррекционно-развивающая область*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770588"/>
                  </a:ext>
                </a:extLst>
              </a:tr>
              <a:tr h="375753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направления внеурочной деятельности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643274"/>
                  </a:ext>
                </a:extLst>
              </a:tr>
              <a:tr h="375753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внеурочная деятельность*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dirty="0"/>
                    </a:p>
                  </a:txBody>
                  <a:tcPr marL="68554" marR="6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634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41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43100" y="357188"/>
            <a:ext cx="7200900" cy="479425"/>
          </a:xfrm>
        </p:spPr>
        <p:txBody>
          <a:bodyPr/>
          <a:lstStyle/>
          <a:p>
            <a:pPr eaLnBrk="1" hangingPunct="1"/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внеурочной деятельности.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0825" y="981075"/>
            <a:ext cx="8893175" cy="5734050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ВТОРОЙ ВАРИАНТ АООП НОО ОВЗ       (1.2,  .2)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учебного плана не изучается иностранный язык.</a:t>
            </a:r>
          </a:p>
        </p:txBody>
      </p:sp>
      <p:pic>
        <p:nvPicPr>
          <p:cNvPr id="20484" name="Рисунок 6" descr="http://school31.spb.ru/cache/5/859828cdb6308f024cd345e2fdaa49f5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12954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468438"/>
          <a:ext cx="8569325" cy="5387978"/>
        </p:xfrm>
        <a:graphic>
          <a:graphicData uri="http://schemas.openxmlformats.org/drawingml/2006/table">
            <a:tbl>
              <a:tblPr/>
              <a:tblGrid>
                <a:gridCol w="626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Направления и курсы (занятия)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внеурочной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        1 класс                          (часов в неделю)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8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AutoNum type="arabicPeriod"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Коррекционно-развивающая область 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1.1. Формирование речевого слуха и произносительной стороны речи (индивидуальные занятия)*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3*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1.2. Развитие слухового восприятия и техника речи (фронтальные занятия) 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1.3. Музыкально-ритмические занятия (фронтальные занятия)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1.4. Социально-бытовая ориентировка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1.5. Познаю себя и мир (подгрупповые занятия с педагогом-психологом ) 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Всего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к</a:t>
                      </a:r>
                      <a:r>
                        <a:rPr kumimoji="0" 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оррекционно-развивающая область*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* - на 1 ученика, в урочное и внеурочное время.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43100" y="357188"/>
            <a:ext cx="7200900" cy="479425"/>
          </a:xfrm>
        </p:spPr>
        <p:txBody>
          <a:bodyPr/>
          <a:lstStyle/>
          <a:p>
            <a:pPr eaLnBrk="1" hangingPunct="1"/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внеурочной деятельности.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0825" y="981075"/>
            <a:ext cx="8893175" cy="5734050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ВТОРОЙ ВАРИАНТ АООП НОО ОВЗ       (1.2,  .2)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учебного плана не изучается иностранный язык.</a:t>
            </a:r>
          </a:p>
        </p:txBody>
      </p:sp>
      <p:pic>
        <p:nvPicPr>
          <p:cNvPr id="21508" name="Рисунок 6" descr="http://school31.spb.ru/cache/5/859828cdb6308f024cd345e2fdaa49f5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12954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49859"/>
              </p:ext>
            </p:extLst>
          </p:nvPr>
        </p:nvGraphicFramePr>
        <p:xfrm>
          <a:off x="250825" y="1468438"/>
          <a:ext cx="8642350" cy="5414330"/>
        </p:xfrm>
        <a:graphic>
          <a:graphicData uri="http://schemas.openxmlformats.org/drawingml/2006/table">
            <a:tbl>
              <a:tblPr/>
              <a:tblGrid>
                <a:gridCol w="635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Направления и курсы (занятия)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внеурочной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        1 класс                          (часов в неделю)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Духовно-нравственное направление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2.1. Мир вокруг нас (краеведение)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2.2. «Книжкин  дом».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3. Общеинтеллектуальное направление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3.1. Сенсорное и интеллектуальное развитие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3.2. Шахматы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3.3. Мой друг - компьютер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4.Спортивно-оздоровительное направление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4.1. Подвижные игры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4.2. Флорбол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4.3. Юный турист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4.4. Настольный теннис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ИТОГО  ЧАСОВ В  НЕДЕЛЮ: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4DA13-A5AC-4DD3-9F6D-E38893F3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39813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Специальная методика обучения глухих и слабослышащих  языку.</a:t>
            </a:r>
            <a:endParaRPr lang="ru-RU" sz="2400" b="1" dirty="0"/>
          </a:p>
        </p:txBody>
      </p:sp>
      <p:sp>
        <p:nvSpPr>
          <p:cNvPr id="23555" name="Содержимое 2">
            <a:extLst>
              <a:ext uri="{FF2B5EF4-FFF2-40B4-BE49-F238E27FC236}">
                <a16:creationId xmlns:a16="http://schemas.microsoft.com/office/drawing/2014/main" id="{7528D7D1-186B-49BC-B3BB-D346076530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700213"/>
            <a:ext cx="8504238" cy="5157787"/>
          </a:xfrm>
        </p:spPr>
        <p:txBody>
          <a:bodyPr/>
          <a:lstStyle/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произносительной стороны речи, </a:t>
            </a:r>
          </a:p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работа по формированию и развитию возможностей восприятия звучащего мира – слухового восприятия неречевых звучаний и речи, слухозрительного восприятия устной речи.</a:t>
            </a:r>
          </a:p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образовательно – коррекционном процессе </a:t>
            </a:r>
            <a:r>
              <a:rPr lang="ru-RU" altLang="ru-RU" sz="2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вспомогательных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жестовой речи и дактилологии при оптимальном соотношении разных видов речи.  </a:t>
            </a:r>
          </a:p>
          <a:p>
            <a:endParaRPr lang="ru-RU" alt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</a:rPr>
              <a:t>Год  создания – 1976.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457200" y="1905000"/>
            <a:ext cx="81470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 u="sng" dirty="0">
                <a:latin typeface="Times New Roman" pitchFamily="18" charset="0"/>
                <a:cs typeface="Times New Roman" pitchFamily="18" charset="0"/>
              </a:rPr>
              <a:t> Контингент обучающихся: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Глухие , позднооглохшие, КИ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слабослышащие, с КИ (2 отделение),</a:t>
            </a:r>
            <a:endParaRPr lang="ru-RU" alt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 в школу по рекомендации ПМПК и согласию родителей (законных представителей).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F52A2819-EBFA-4BD2-BBEE-8094B69E7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439"/>
            <a:ext cx="3962400" cy="268763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835696" y="188640"/>
            <a:ext cx="7308304" cy="116867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адекватных условий  реализации  АООП для обучающихся с нарушением слуха (в условиях инклюзии)</a:t>
            </a:r>
            <a:endParaRPr lang="ru-RU" sz="2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528" y="1412775"/>
            <a:ext cx="8820472" cy="5302349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Учебное пространство, специальные кабинеты.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Слуховой кабинет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проведения фронтальных  и индивидуальных занятий, обследования слуха и речи, методической и организационной работы учителей-дефектологов.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Звукоизолированные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кабинеты сурдопедагогов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проведения индивидуальных и групповых занятий (слуховые кабины) – 8 кабин.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Кабинет музыкально-ритмических занятий.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Оборудованные места для индивидуальных коррекционных занятий в классах начальной школы – 15.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pic>
        <p:nvPicPr>
          <p:cNvPr id="21508" name="Рисунок 5" descr="http://school31.spb.ru/cache/5/859828cdb6308f024cd345e2fdaa49f5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3684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26043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43530EDB-ACC3-488C-9931-40BDDB21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33375"/>
            <a:ext cx="7643812" cy="1084263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План набора 1-х классов с 01.09.2022 года.</a:t>
            </a:r>
            <a:r>
              <a:rPr lang="ru-RU" sz="1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br>
              <a:rPr lang="ru-RU" sz="2000" dirty="0">
                <a:solidFill>
                  <a:srgbClr val="7B9899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C0750418-89D5-4719-A798-9B89739E7F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511333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000" dirty="0"/>
          </a:p>
          <a:p>
            <a:pPr marL="514350" indent="-514350">
              <a:defRPr/>
            </a:pPr>
            <a:r>
              <a:rPr lang="ru-RU" sz="2400" b="1" u="sng" dirty="0"/>
              <a:t>1  класс для глухих – 6   обучающихся </a:t>
            </a:r>
          </a:p>
          <a:p>
            <a:pPr marL="514350" indent="-514350" algn="ctr">
              <a:buFont typeface="Wingdings 2" panose="05020102010507070707" pitchFamily="18" charset="2"/>
              <a:buNone/>
              <a:defRPr/>
            </a:pPr>
            <a:r>
              <a:rPr lang="ru-RU" sz="2400" b="1" u="sng" dirty="0"/>
              <a:t>(АООП НОО  вариант 1.2)</a:t>
            </a:r>
          </a:p>
          <a:p>
            <a:pPr marL="514350" indent="-514350">
              <a:buFont typeface="Wingdings 2" panose="05020102010507070707" pitchFamily="18" charset="2"/>
              <a:buNone/>
              <a:defRPr/>
            </a:pPr>
            <a:endParaRPr lang="ru-RU" sz="2400" b="1" u="sng" dirty="0"/>
          </a:p>
          <a:p>
            <a:pPr marL="514350" indent="-514350">
              <a:buFont typeface="Wingdings 2" panose="05020102010507070707" pitchFamily="18" charset="2"/>
              <a:buNone/>
              <a:defRPr/>
            </a:pPr>
            <a:endParaRPr lang="ru-RU" sz="2400" b="1" u="sng" dirty="0"/>
          </a:p>
          <a:p>
            <a:pPr marL="514350" indent="-514350">
              <a:defRPr/>
            </a:pPr>
            <a:r>
              <a:rPr lang="ru-RU" sz="2400" b="1" u="sng" dirty="0"/>
              <a:t>1   класс для слабослышащих –  6  обучающихся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2400" b="1" dirty="0"/>
              <a:t>      </a:t>
            </a:r>
            <a:r>
              <a:rPr lang="ru-RU" sz="2400" b="1" u="sng" dirty="0"/>
              <a:t>(АООП НОО, вариант 2.2)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Рисунок 8" descr="http://school31.spb.ru/cache/5/859828cdb6308f024cd345e2fdaa49f5.jpg">
            <a:hlinkClick r:id="rId2" tooltip="&quot;&quot;"/>
            <a:extLst>
              <a:ext uri="{FF2B5EF4-FFF2-40B4-BE49-F238E27FC236}">
                <a16:creationId xmlns:a16="http://schemas.microsoft.com/office/drawing/2014/main" id="{BA7D5939-7DA9-4316-9655-529FA71C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1584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F25F4-0FFF-485D-83DC-977E10CB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РЕГЛАМЕНТ  ПРИЕМА  В 1-ЫЕ КЛАССЫ </a:t>
            </a:r>
            <a:b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С 01.09.2022 </a:t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470AE-0E1B-4451-BDAD-29097CEFF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Сроки подачи заявлений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FF0000"/>
                </a:solidFill>
              </a:rPr>
              <a:t>1 этап: д</a:t>
            </a:r>
            <a:r>
              <a:rPr lang="ru-RU" sz="2000" b="1" dirty="0"/>
              <a:t>ля детей, имеющих внеочередное, первоочередное преимущественное право зачисления граждан на обучение (льготы), для проживающих на закрепленной территории (Невский район): </a:t>
            </a:r>
            <a:r>
              <a:rPr lang="ru-RU" sz="2000" b="1" dirty="0">
                <a:solidFill>
                  <a:srgbClr val="FF0000"/>
                </a:solidFill>
              </a:rPr>
              <a:t>с  01 апреля 2022 года,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FF0000"/>
                </a:solidFill>
              </a:rPr>
              <a:t>2 этап </a:t>
            </a:r>
            <a:r>
              <a:rPr lang="ru-RU" sz="2000" b="1" dirty="0"/>
              <a:t>- для детей, не проживающих на закрепленной территории (в других районах, кроме Невского) ,   </a:t>
            </a:r>
            <a:r>
              <a:rPr lang="ru-RU" sz="2000" b="1" dirty="0">
                <a:solidFill>
                  <a:srgbClr val="FF0000"/>
                </a:solidFill>
              </a:rPr>
              <a:t>с 06 июля 2022 года на свободные места;  </a:t>
            </a:r>
            <a:r>
              <a:rPr lang="ru-RU" sz="2000" b="1" dirty="0"/>
              <a:t>при отсутствии проживающих в Невском р-не - </a:t>
            </a:r>
            <a:r>
              <a:rPr lang="ru-RU" sz="2000" b="1" dirty="0">
                <a:solidFill>
                  <a:srgbClr val="FF0000"/>
                </a:solidFill>
              </a:rPr>
              <a:t>с 11 мая на свободные места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b="1" dirty="0"/>
              <a:t>Документы  в школу предоставляются лично родителями (законными представителями) ребенка при предъявлении паспорта.</a:t>
            </a:r>
            <a:endParaRPr lang="ru-RU" sz="2000" dirty="0"/>
          </a:p>
          <a:p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13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F25F4-0FFF-485D-83DC-977E10CB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Способы подачи заявлений на </a:t>
            </a:r>
            <a:b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ПРИЕМ ребенка  В 1-ЫЙ КЛАСС </a:t>
            </a:r>
            <a:b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С 01.09.2022 </a:t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470AE-0E1B-4451-BDAD-29097CEF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srgbClr val="3939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лично в общеобразовательную организацию;</a:t>
            </a:r>
            <a:endParaRPr lang="ru-RU" sz="18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srgbClr val="3939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через операторов почтовой связи общего пользования заказным письмом с уведомлением о вручении;</a:t>
            </a:r>
            <a:endParaRPr lang="ru-RU" sz="18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srgbClr val="3939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 электронной форме (документ на бумажном носителе, преобразованный в электронную форму путем сканирования или фотографирования с обеспечением машиночитаемого распознавания его реквизитов) посредством электронной почты общеобразовательной организации или электронной информационной системы общеобразовательной организации, в том числе с использованием функционала официального сайта общеобразовательной организации в сети  Интернет или иным способом с использованием  сети Интернет;</a:t>
            </a:r>
            <a:endParaRPr lang="ru-RU" sz="18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srgbClr val="3939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 электронном виде через портал электронных услуг Санкт-Петербурга «Государственные и муниципальные услуги (функции) в Санкт-Петербурге» </a:t>
            </a:r>
            <a:r>
              <a:rPr lang="ru-RU" sz="1800" u="sng" dirty="0">
                <a:solidFill>
                  <a:srgbClr val="3939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u="sng" dirty="0">
                <a:solidFill>
                  <a:srgbClr val="39393A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800" u="sng" dirty="0">
                <a:solidFill>
                  <a:srgbClr val="39393A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800" u="sng" dirty="0" err="1">
                <a:solidFill>
                  <a:srgbClr val="39393A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</a:t>
            </a:r>
            <a:r>
              <a:rPr lang="ru-RU" sz="1800" u="sng" dirty="0">
                <a:solidFill>
                  <a:srgbClr val="39393A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800" u="sng" dirty="0" err="1">
                <a:solidFill>
                  <a:srgbClr val="39393A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spb</a:t>
            </a:r>
            <a:r>
              <a:rPr lang="ru-RU" sz="1800" u="sng" dirty="0">
                <a:solidFill>
                  <a:srgbClr val="39393A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800" u="sng" dirty="0" err="1">
                <a:solidFill>
                  <a:srgbClr val="39393A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1800" dirty="0">
                <a:solidFill>
                  <a:srgbClr val="3939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или структурные подразделения Санкт-Петербургского государственного казенного учреждения «Многофункциональный центр предоставления государственных и муниципальных услуг».</a:t>
            </a:r>
            <a:endParaRPr lang="ru-RU" sz="18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97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713E2B8-93FA-4D09-8B9C-F1F2B185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260350"/>
            <a:ext cx="7643813" cy="1084263"/>
          </a:xfrm>
        </p:spPr>
        <p:txBody>
          <a:bodyPr/>
          <a:lstStyle/>
          <a:p>
            <a:pPr eaLnBrk="1" hangingPunct="1">
              <a:defRPr/>
            </a:pPr>
            <a:br>
              <a:rPr lang="ru-RU" sz="2000" b="1" i="1" dirty="0"/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>
                <a:solidFill>
                  <a:srgbClr val="7B9899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D49A3166-1990-45EE-BA75-07213BE72E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5113337"/>
          </a:xfrm>
        </p:spPr>
        <p:txBody>
          <a:bodyPr/>
          <a:lstStyle/>
          <a:p>
            <a:pPr indent="342900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Зачисление в первый класс образовательной организации оформляется приказом образовательной организации в течение 3 рабочих дней после завершения приема заявлений о приеме на обучение в первый класс (после 30 июня текущего года).</a:t>
            </a:r>
          </a:p>
          <a:p>
            <a:pPr indent="342900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Приказы о зачислении в первый класс образовательной организации размещаются на информационном стенде образовательной организации в день их издания.</a:t>
            </a:r>
          </a:p>
          <a:p>
            <a:pPr indent="342900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принятии решения об отказе в зачислении в первый класс образовательной организации образовательная организация в течение 3 рабочих дней после принятия такого решения направляет родителю (законному представителю) </a:t>
            </a:r>
            <a:r>
              <a:rPr lang="ru-RU" sz="180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уведомление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 отказе в зачислении в образовательную организацию.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  <a:defRPr/>
            </a:pPr>
            <a:endParaRPr lang="ru-RU" sz="18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Рисунок 8" descr="http://school31.spb.ru/cache/5/859828cdb6308f024cd345e2fdaa49f5.jpg">
            <a:hlinkClick r:id="rId4" tooltip="&quot;&quot;"/>
            <a:extLst>
              <a:ext uri="{FF2B5EF4-FFF2-40B4-BE49-F238E27FC236}">
                <a16:creationId xmlns:a16="http://schemas.microsoft.com/office/drawing/2014/main" id="{686EBFE9-3C7E-4D9E-BF82-E05DC945D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1584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6A3A6-3445-4C5D-8C0E-AFA43656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Основания для отказа в приеме документов </a:t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зачисления 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4FA42-5DBD-4F52-BC71-5DF45D59C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обращение лица, не относящегося к категории заявителей;</a:t>
            </a: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непредоставление в образовательную организацию документов, необходимых для получения услуги;</a:t>
            </a: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свободных мест в образовательной организации.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При получении родителями (законными представителями) уведомлений об отказе </a:t>
            </a:r>
            <a:b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зачислении во все выбранные образовательные организации родитель (законный представитель) может обратиться:</a:t>
            </a:r>
          </a:p>
          <a:p>
            <a:pPr indent="342900" algn="just"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отдел образования администрации района Санкт-Петербурга, на территории которого проживает ребенок;</a:t>
            </a:r>
          </a:p>
          <a:p>
            <a:pPr indent="342900" algn="just"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конфликтную комиссию для решения спорных вопросов при определении образовательной программы и (или) выбора общеобразовательной организации администрации района Санкт-Петербурга, на территории которого проживает ребенок.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90296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229600" cy="648072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дня и расписание звонков (в обычном режиме)</a:t>
            </a:r>
          </a:p>
          <a:p>
            <a:pPr marL="0" lvl="0" indent="0" algn="ctr">
              <a:lnSpc>
                <a:spcPct val="115000"/>
              </a:lnSpc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 уроков 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9.00.</a:t>
            </a:r>
          </a:p>
          <a:p>
            <a:pPr marL="0" lvl="0" indent="0" algn="ctr">
              <a:lnSpc>
                <a:spcPct val="115000"/>
              </a:lnSpc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урок: 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9.00 – 9.40</a:t>
            </a:r>
          </a:p>
          <a:p>
            <a:pPr marL="0" lvl="0" indent="0" algn="ctr">
              <a:lnSpc>
                <a:spcPct val="115000"/>
              </a:lnSpc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урок: 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9.50 – 10. 30  </a:t>
            </a:r>
          </a:p>
          <a:p>
            <a:pPr marL="0" lvl="0" indent="0" algn="ctr">
              <a:lnSpc>
                <a:spcPct val="115000"/>
              </a:lnSpc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урок: 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10.50 – 11.30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11.30 – 11.50 второй завтрак</a:t>
            </a:r>
          </a:p>
          <a:p>
            <a:pPr marL="0" lvl="0" indent="0" algn="ctr">
              <a:lnSpc>
                <a:spcPct val="115000"/>
              </a:lnSpc>
              <a:buNone/>
            </a:pP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урок: 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11.50 – 12.30</a:t>
            </a:r>
          </a:p>
          <a:p>
            <a:pPr marL="0" lvl="0" indent="0" algn="ctr">
              <a:lnSpc>
                <a:spcPct val="115000"/>
              </a:lnSpc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урок: 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12.40 – 13.20</a:t>
            </a:r>
          </a:p>
          <a:p>
            <a:pPr marL="0" lvl="0" indent="0" algn="ctr">
              <a:lnSpc>
                <a:spcPct val="115000"/>
              </a:lnSpc>
              <a:buNone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6 урок: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13.30 – 14.10</a:t>
            </a:r>
            <a:endParaRPr lang="ru-RU" sz="20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115000"/>
              </a:lnSpc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Обед: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14.10 – 14.30</a:t>
            </a:r>
          </a:p>
          <a:p>
            <a:pPr marL="0" lvl="0" indent="0" algn="ctr">
              <a:lnSpc>
                <a:spcPct val="115000"/>
              </a:lnSpc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 урок: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14.30 – 15.10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115000"/>
              </a:lnSpc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внеурочной деятельности,  прогулка:                     </a:t>
            </a:r>
          </a:p>
          <a:p>
            <a:pPr marL="0" lvl="0" indent="0" algn="ctr">
              <a:lnSpc>
                <a:spcPct val="115000"/>
              </a:lnSpc>
              <a:buNone/>
            </a:pP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14.40 – 17.00</a:t>
            </a:r>
          </a:p>
        </p:txBody>
      </p:sp>
    </p:spTree>
    <p:extLst>
      <p:ext uri="{BB962C8B-B14F-4D97-AF65-F5344CB8AC3E}">
        <p14:creationId xmlns:p14="http://schemas.microsoft.com/office/powerpoint/2010/main" val="873730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6C43D-C400-46D0-86FD-73278875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прихода в школу обучающихся в условиях действующих ограничений в связи с профилактикой распространения коронавируса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C62905E-E39C-4822-B8F1-D09E7C8667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132596"/>
              </p:ext>
            </p:extLst>
          </p:nvPr>
        </p:nvGraphicFramePr>
        <p:xfrm>
          <a:off x="685800" y="2438400"/>
          <a:ext cx="8001000" cy="2947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0144">
                  <a:extLst>
                    <a:ext uri="{9D8B030D-6E8A-4147-A177-3AD203B41FA5}">
                      <a16:colId xmlns:a16="http://schemas.microsoft.com/office/drawing/2014/main" val="236748480"/>
                    </a:ext>
                  </a:extLst>
                </a:gridCol>
                <a:gridCol w="3979791">
                  <a:extLst>
                    <a:ext uri="{9D8B030D-6E8A-4147-A177-3AD203B41FA5}">
                      <a16:colId xmlns:a16="http://schemas.microsoft.com/office/drawing/2014/main" val="809243351"/>
                    </a:ext>
                  </a:extLst>
                </a:gridCol>
                <a:gridCol w="2621065">
                  <a:extLst>
                    <a:ext uri="{9D8B030D-6E8A-4147-A177-3AD203B41FA5}">
                      <a16:colId xmlns:a16="http://schemas.microsoft.com/office/drawing/2014/main" val="1370123423"/>
                    </a:ext>
                  </a:extLst>
                </a:gridCol>
              </a:tblGrid>
              <a:tr h="6667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Приход в школу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Начало занятий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037164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2а, 2б. 2в, 4а, 4б, 4в, 4г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8.10 – 8.25 (главный вход)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251324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3а, 3б, 3в,  4-2а, 42б, 4-2в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8.25 – 8.35 (главный вход)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792988"/>
                  </a:ext>
                </a:extLst>
              </a:tr>
              <a:tr h="6667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7а, 8а, 8б, 8в, 9а,                           9-2а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8.35 – 8.45 (главный вход)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731448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1а, 1б, 1в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8.45 – 9.00 (главный вход)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9.05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592533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5а, 5б, 5в, 6а, 6б, 6в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8.50 – 9.05 (запасной вход №1)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9.10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8122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986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63FF8-6FB8-4A96-A8AE-A1DC5945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Расписание времени  проведения уроков (занятий), </a:t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перемен обучающихся 1-х классов</a:t>
            </a:r>
            <a:b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01.01.2022 по 27.05.2022 года.</a:t>
            </a:r>
            <a:b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1649E48-170B-4BA9-88AE-BC64E5A70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479946"/>
              </p:ext>
            </p:extLst>
          </p:nvPr>
        </p:nvGraphicFramePr>
        <p:xfrm>
          <a:off x="890905" y="2438400"/>
          <a:ext cx="7362190" cy="3099645"/>
        </p:xfrm>
        <a:graphic>
          <a:graphicData uri="http://schemas.openxmlformats.org/drawingml/2006/table">
            <a:tbl>
              <a:tblPr firstRow="1" firstCol="1" bandRow="1"/>
              <a:tblGrid>
                <a:gridCol w="1397635">
                  <a:extLst>
                    <a:ext uri="{9D8B030D-6E8A-4147-A177-3AD203B41FA5}">
                      <a16:colId xmlns:a16="http://schemas.microsoft.com/office/drawing/2014/main" val="1170152374"/>
                    </a:ext>
                  </a:extLst>
                </a:gridCol>
                <a:gridCol w="1864995">
                  <a:extLst>
                    <a:ext uri="{9D8B030D-6E8A-4147-A177-3AD203B41FA5}">
                      <a16:colId xmlns:a16="http://schemas.microsoft.com/office/drawing/2014/main" val="2179948470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1079354044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3428811832"/>
                    </a:ext>
                  </a:extLst>
                </a:gridCol>
              </a:tblGrid>
              <a:tr h="231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перемены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756104"/>
                  </a:ext>
                </a:extLst>
              </a:tr>
              <a:tr h="231689">
                <a:tc>
                  <a:txBody>
                    <a:bodyPr/>
                    <a:lstStyle/>
                    <a:p>
                      <a:pPr indent="168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урок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9.00 – 9.40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9.40 – 9.50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508948"/>
                  </a:ext>
                </a:extLst>
              </a:tr>
              <a:tr h="607571">
                <a:tc>
                  <a:txBody>
                    <a:bodyPr/>
                    <a:lstStyle/>
                    <a:p>
                      <a:pPr indent="168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урок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9.50 – 10.30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Динамическая пауза:           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10.30 – 10.45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завтрак: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10.45 – 11.00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128994"/>
                  </a:ext>
                </a:extLst>
              </a:tr>
              <a:tr h="231689">
                <a:tc>
                  <a:txBody>
                    <a:bodyPr/>
                    <a:lstStyle/>
                    <a:p>
                      <a:pPr indent="168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11.00 – 11.40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11.40 – 11.50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041698"/>
                  </a:ext>
                </a:extLst>
              </a:tr>
              <a:tr h="231689">
                <a:tc>
                  <a:txBody>
                    <a:bodyPr/>
                    <a:lstStyle/>
                    <a:p>
                      <a:pPr indent="168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урок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11.50 – 12.30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12.30 – 12.40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620316"/>
                  </a:ext>
                </a:extLst>
              </a:tr>
              <a:tr h="231689">
                <a:tc>
                  <a:txBody>
                    <a:bodyPr/>
                    <a:lstStyle/>
                    <a:p>
                      <a:pPr indent="168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урок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12.40 – 13.20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847518"/>
                  </a:ext>
                </a:extLst>
              </a:tr>
              <a:tr h="282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Обед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13.20 – 13.50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183325"/>
                  </a:ext>
                </a:extLst>
              </a:tr>
              <a:tr h="231689">
                <a:tc rowSpan="3">
                  <a:txBody>
                    <a:bodyPr/>
                    <a:lstStyle/>
                    <a:p>
                      <a:pPr indent="168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13.50 – 14.30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475131"/>
                  </a:ext>
                </a:extLst>
              </a:tr>
              <a:tr h="231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14.40 – 15.20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026666"/>
                  </a:ext>
                </a:extLst>
              </a:tr>
              <a:tr h="231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15.30 – 16.10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862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821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EF87F-E01C-41AB-9B33-00C8269D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приему в первые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96DB9-ED83-44A9-9142-87A78C289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комиссии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Антонова Татьяна Владимировна, телефон: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417-21-01,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Antonova.int31@obr.gov.spb.ru 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очные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консультации (</a:t>
            </a:r>
            <a:r>
              <a:rPr lang="ru-RU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предварительной договоренности по телефону или электронной почте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«01» марта по понедельникам и средам.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комиссии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Голубчикова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Павловна,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417-21-00,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sc_31_nr@mail.ru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заявлений 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с 01.04.2022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родителей детей, имеющих внеочередное, первоочередное, преимущественное право зачисления, для  проживающих в Невском районе):                                                                    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понедельника по пятницу с 10.00 до 16.00.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7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Педагогические кадры.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457200" y="2057401"/>
            <a:ext cx="814705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Руководитель –  директор  Я.А. Светличный.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Заместитель директора по УВР – Антонова Т.В.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Заместитель директора по  ВР – Воропаева И.Ю.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Заместитель  директора по ИД – Шипулина С.Б.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Заместитель директора по УВР (информатика) – Громов В.В.</a:t>
            </a:r>
          </a:p>
          <a:p>
            <a:pPr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Педагогические работники – 97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Учителя –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Воспитатели- 31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Учителя-дефектологи (сурдопедагоги) – 1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1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Социальные педагоги – 2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Педагоги- психологи – 2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Педагоги дополнительного образования - 2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Педагоги-организаторы –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Тьюторы – 3</a:t>
            </a:r>
            <a:endParaRPr lang="en-US" alt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00">
            <a:off x="6311688" y="235794"/>
            <a:ext cx="2457360" cy="190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2014-15\школа.jpg"/>
          <p:cNvPicPr>
            <a:picLocks noChangeAspect="1" noChangeArrowheads="1"/>
          </p:cNvPicPr>
          <p:nvPr/>
        </p:nvPicPr>
        <p:blipFill>
          <a:blip r:embed="rId2" cstate="print"/>
          <a:srcRect l="2544" r="2957" b="33042"/>
          <a:stretch>
            <a:fillRect/>
          </a:stretch>
        </p:blipFill>
        <p:spPr bwMode="auto">
          <a:xfrm>
            <a:off x="533400" y="1219200"/>
            <a:ext cx="8346867" cy="541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5105400"/>
          </a:xfrm>
        </p:spPr>
        <p:txBody>
          <a:bodyPr/>
          <a:lstStyle/>
          <a:p>
            <a:pPr algn="ctr"/>
            <a:br>
              <a:rPr lang="ru-RU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tx2"/>
                </a:solidFill>
                <a:effectLst/>
                <a:latin typeface="Arial Black" panose="020B0A04020102020204" pitchFamily="34" charset="0"/>
              </a:rPr>
              <a:t>обучение в соответствии с </a:t>
            </a:r>
            <a:br>
              <a:rPr lang="ru-RU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ФГОС НОО ОВЗ</a:t>
            </a:r>
            <a:br>
              <a:rPr lang="ru-RU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br>
              <a:rPr lang="ru-RU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утвержден приказом МИНОБРНАУКИ  от 19.12.2014</a:t>
            </a:r>
            <a:br>
              <a:rPr lang="ru-RU" sz="20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№1599</a:t>
            </a:r>
            <a:br>
              <a:rPr lang="ru-RU" sz="20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вступил в силу с 01.09.2016</a:t>
            </a:r>
            <a:br>
              <a:rPr lang="ru-RU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br>
              <a:rPr lang="ru-RU" dirty="0">
                <a:solidFill>
                  <a:srgbClr val="FF0000"/>
                </a:solidFill>
                <a:effectLst/>
              </a:rPr>
            </a:br>
            <a:br>
              <a:rPr lang="ru-RU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693EAD9E-96A8-4EF8-83AB-31D47DEB187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85975" y="0"/>
            <a:ext cx="7058025" cy="1773238"/>
          </a:xfrm>
        </p:spPr>
        <p:txBody>
          <a:bodyPr/>
          <a:lstStyle/>
          <a:p>
            <a:pPr eaLnBrk="1" hangingPunct="1"/>
            <a:r>
              <a:rPr lang="ru-RU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 в условиях реализации ФГОС НОО обучающихся с ОВЗ</a:t>
            </a:r>
            <a:endParaRPr lang="ru-RU" altLang="ru-RU" sz="2800" b="1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63" name="Подзаголовок 2">
            <a:extLst>
              <a:ext uri="{FF2B5EF4-FFF2-40B4-BE49-F238E27FC236}">
                <a16:creationId xmlns:a16="http://schemas.microsoft.com/office/drawing/2014/main" id="{767F56CB-9744-4370-8B75-4C498D843A3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85788" y="1643063"/>
            <a:ext cx="7058025" cy="5062537"/>
          </a:xfrm>
        </p:spPr>
        <p:txBody>
          <a:bodyPr/>
          <a:lstStyle/>
          <a:p>
            <a:pPr marL="0" indent="0" algn="ctr" eaLnBrk="1" hangingPunct="1">
              <a:lnSpc>
                <a:spcPct val="200000"/>
              </a:lnSpc>
              <a:buFont typeface="Wingdings 2" panose="05020102010507070707" pitchFamily="18" charset="2"/>
              <a:buNone/>
            </a:pPr>
            <a:r>
              <a:rPr lang="ru-RU" altLang="zh-CN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lnSpc>
                <a:spcPct val="200000"/>
              </a:lnSpc>
            </a:pPr>
            <a:r>
              <a:rPr lang="ru-RU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деятельность </a:t>
            </a:r>
          </a:p>
          <a:p>
            <a:pPr marL="0" indent="0" algn="ctr" eaLnBrk="1" hangingPunct="1">
              <a:lnSpc>
                <a:spcPct val="200000"/>
              </a:lnSpc>
            </a:pPr>
            <a:r>
              <a:rPr lang="ru-RU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Внеурочная деятельность</a:t>
            </a:r>
          </a:p>
          <a:p>
            <a:pPr marL="0" indent="0" algn="ctr" eaLnBrk="1" hangingPunct="1"/>
            <a:r>
              <a:rPr lang="ru-RU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Коррекционно-развивающая область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364" name="Рисунок 4" descr="http://school31.spb.ru/cache/5/859828cdb6308f024cd345e2fdaa49f5.jpg">
            <a:hlinkClick r:id="rId2" tooltip="&quot;&quot;"/>
            <a:extLst>
              <a:ext uri="{FF2B5EF4-FFF2-40B4-BE49-F238E27FC236}">
                <a16:creationId xmlns:a16="http://schemas.microsoft.com/office/drawing/2014/main" id="{C3C257CF-D706-49CC-976B-4E87C480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13684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19250" y="152400"/>
            <a:ext cx="7200900" cy="1331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2000" dirty="0"/>
            </a:b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ФГОС НООО ОВЗ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(обучающиеся с нарушением слуха)</a:t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315" name="Объект 1"/>
          <p:cNvSpPr>
            <a:spLocks noGrp="1"/>
          </p:cNvSpPr>
          <p:nvPr>
            <p:ph sz="quarter" idx="1"/>
          </p:nvPr>
        </p:nvSpPr>
        <p:spPr>
          <a:xfrm>
            <a:off x="468313" y="1639888"/>
            <a:ext cx="8229600" cy="45259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/>
              <a:t>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620713"/>
            <a:ext cx="7200900" cy="194468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Варианты АОП НОО для обучающихся с нарушением слуха</a:t>
            </a: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611188" y="2643188"/>
            <a:ext cx="2665412" cy="341788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1.1; 1.2; </a:t>
            </a:r>
            <a:r>
              <a:rPr lang="ru-RU" b="1" dirty="0">
                <a:solidFill>
                  <a:schemeClr val="tx1"/>
                </a:solidFill>
              </a:rPr>
              <a:t>1.3; 1.4 </a:t>
            </a:r>
            <a:r>
              <a:rPr lang="ru-RU" b="1" dirty="0"/>
              <a:t>–</a:t>
            </a:r>
          </a:p>
          <a:p>
            <a:pPr algn="ctr">
              <a:defRPr/>
            </a:pPr>
            <a:r>
              <a:rPr lang="ru-RU" b="1" dirty="0"/>
              <a:t>для глухих</a:t>
            </a:r>
          </a:p>
          <a:p>
            <a:pPr algn="ctr">
              <a:defRPr/>
            </a:pPr>
            <a:r>
              <a:rPr lang="ru-RU" b="1" dirty="0"/>
              <a:t>1 вариант: образование = массовая школа + программа коррекционной раб</a:t>
            </a:r>
          </a:p>
          <a:p>
            <a:pPr algn="ctr">
              <a:defRPr/>
            </a:pPr>
            <a:endParaRPr lang="ru-RU" b="1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4859338" y="2605088"/>
            <a:ext cx="3097212" cy="345598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2.1; 2.2; </a:t>
            </a:r>
            <a:r>
              <a:rPr lang="ru-RU" b="1" dirty="0">
                <a:solidFill>
                  <a:schemeClr val="tx1"/>
                </a:solidFill>
              </a:rPr>
              <a:t>2.3</a:t>
            </a:r>
            <a:r>
              <a:rPr lang="ru-RU" b="1" dirty="0"/>
              <a:t> – для слабослышащих и позднооглохших</a:t>
            </a:r>
          </a:p>
        </p:txBody>
      </p:sp>
      <p:cxnSp>
        <p:nvCxnSpPr>
          <p:cNvPr id="5" name="Прямая соединительная линия 4"/>
          <p:cNvCxnSpPr>
            <a:stCxn id="4" idx="2"/>
          </p:cNvCxnSpPr>
          <p:nvPr/>
        </p:nvCxnSpPr>
        <p:spPr>
          <a:xfrm>
            <a:off x="4211638" y="2565400"/>
            <a:ext cx="0" cy="381635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br>
              <a:rPr lang="ru-RU" sz="3200" b="0" dirty="0"/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Реализуемые образовательные программы начального общего образования в 2021 – 2022 учебном году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638800"/>
          </a:xfrm>
        </p:spPr>
        <p:txBody>
          <a:bodyPr numCol="1"/>
          <a:lstStyle/>
          <a:p>
            <a:pPr eaLnBrk="1" hangingPunct="1"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Адаптированные  основные общеобразовательные программы начального общего образования: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АООП НОО для глухих детей (вариант 1.2) : 7 классов – 49 обучающихся.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АООП НОО для слабослышащих и позднооглохших,  вариант 2.2, 2 отделение:  6  классов – 46 обучающихся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АООП НОО для слабослышащих  (вариант 2.3): 2 класса – 8 обучающихся.  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АООП НОО для глухих детей (вариант 1.4) : 0 классов – 3  обучающихся (СИПР).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– 4 (дополнительный) классы: 15 классов – 106 обучающихся.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br>
              <a:rPr lang="ru-RU" sz="3200" b="0" dirty="0"/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Реализуемые образовательные программы основного общего образования в 2021 – 2022 учебном году.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sz="2000" dirty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Адаптированные  основные общеобразовательные программы основного общего образования: 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- для глухих  (5-10 классы): 5 классов  (5а, 6а,  8а, 9а, 9-2а) –  30  обучающихся –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ООО;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endParaRPr lang="ru-RU" sz="1800" b="1" u="sng" dirty="0"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- для слабослышащих, 2 отделение (5- 9 доп. классы):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6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 классов (5б, 5в, 6б, 7а, 8б, 8в) –  39 обучающихся –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ООО.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endParaRPr lang="ru-RU" sz="1800" b="1" u="sng" dirty="0"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- для глухих детей со сложным дефектом  (5-9 классы):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7472" indent="-347472">
              <a:spcBef>
                <a:spcPts val="480"/>
              </a:spcBef>
              <a:spcAft>
                <a:spcPts val="0"/>
              </a:spcAf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800" b="1" u="sng" dirty="0" err="1">
                <a:latin typeface="Times New Roman" pitchFamily="18" charset="0"/>
                <a:cs typeface="Times New Roman" pitchFamily="18" charset="0"/>
              </a:rPr>
              <a:t>класссов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 –  4 обучающихся. (СИПР, вариант 1.4; ИУП)    </a:t>
            </a:r>
          </a:p>
          <a:p>
            <a:pPr marL="347472" indent="-347472" eaLnBrk="1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</a:pP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- для слабослышащих со сложным дефектом  (5-9 классы):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7472" indent="-347472">
              <a:spcBef>
                <a:spcPts val="480"/>
              </a:spcBef>
              <a:spcAft>
                <a:spcPts val="0"/>
              </a:spcAf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b="1" u="sng" dirty="0" err="1">
                <a:latin typeface="Times New Roman" pitchFamily="18" charset="0"/>
                <a:cs typeface="Times New Roman" pitchFamily="18" charset="0"/>
              </a:rPr>
              <a:t>классс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 – 7 обучающихся.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5 – 9 (11) классы: 12 классов, 80 обучающихся</a:t>
            </a:r>
          </a:p>
          <a:p>
            <a:pPr marL="347472" indent="-347472" eaLnBrk="1" hangingPunct="1">
              <a:lnSpc>
                <a:spcPct val="80000"/>
              </a:lnSpc>
              <a:spcBef>
                <a:spcPts val="432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ru-RU" sz="1800" b="1" u="sng" dirty="0"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hangingPunct="1">
              <a:lnSpc>
                <a:spcPct val="80000"/>
              </a:lnSpc>
              <a:spcBef>
                <a:spcPts val="432"/>
              </a:spcBef>
              <a:spcAft>
                <a:spcPts val="0"/>
              </a:spcAft>
            </a:pP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Всего :   27 классов;  186 обучающихся.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4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43100" y="357188"/>
            <a:ext cx="7200900" cy="1000125"/>
          </a:xfrm>
        </p:spPr>
        <p:txBody>
          <a:bodyPr/>
          <a:lstStyle/>
          <a:p>
            <a:pPr eaLnBrk="1" hangingPunct="1"/>
            <a:r>
              <a:rPr 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Варианты АООП НОО слабослышащих и позднооглохших ;  глухих обучающихся</a:t>
            </a: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43000" y="1571625"/>
            <a:ext cx="8001000" cy="5143500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 ВАРИАНТ АООП НОО ОВЗ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(1.2; 2.2)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400" dirty="0">
              <a:solidFill>
                <a:srgbClr val="D9D9D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250825" y="2492375"/>
            <a:ext cx="86423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sz="2400" dirty="0"/>
              <a:t>Образование </a:t>
            </a:r>
            <a:r>
              <a:rPr kumimoji="1" lang="ru-RU" sz="2400" u="sng" dirty="0"/>
              <a:t>слабослышащего, позднооглохшего, глухого </a:t>
            </a:r>
            <a:br>
              <a:rPr kumimoji="1" lang="ru-RU" sz="2400" dirty="0"/>
            </a:br>
            <a:endParaRPr kumimoji="1" lang="ru-RU" sz="2400" dirty="0"/>
          </a:p>
          <a:p>
            <a:r>
              <a:rPr kumimoji="1" lang="ru-RU" sz="2400" b="1" dirty="0"/>
              <a:t>                                               </a:t>
            </a:r>
            <a:r>
              <a:rPr kumimoji="1" lang="ru-RU" sz="2800" b="1" dirty="0"/>
              <a:t>=</a:t>
            </a:r>
            <a:br>
              <a:rPr kumimoji="1" lang="ru-RU" sz="2400" b="1" dirty="0"/>
            </a:br>
            <a:endParaRPr kumimoji="1" lang="ru-RU" sz="2400" b="1" dirty="0"/>
          </a:p>
          <a:p>
            <a:r>
              <a:rPr kumimoji="1" lang="ru-RU" sz="2400" dirty="0"/>
              <a:t>                  Образование  </a:t>
            </a:r>
            <a:r>
              <a:rPr kumimoji="1" lang="ru-RU" sz="2400" u="sng" dirty="0"/>
              <a:t>здоровых  сверстников, </a:t>
            </a:r>
            <a:br>
              <a:rPr kumimoji="1" lang="ru-RU" sz="2400" dirty="0"/>
            </a:br>
            <a:endParaRPr kumimoji="1" lang="ru-RU" sz="2400" dirty="0"/>
          </a:p>
          <a:p>
            <a:r>
              <a:rPr kumimoji="1" lang="ru-RU" sz="2400" b="1" dirty="0"/>
              <a:t>				  НО</a:t>
            </a:r>
          </a:p>
          <a:p>
            <a:endParaRPr kumimoji="1" lang="ru-RU" sz="2400" b="1" dirty="0"/>
          </a:p>
          <a:p>
            <a:r>
              <a:rPr kumimoji="1" lang="ru-RU" sz="2400" dirty="0"/>
              <a:t>	более в пролонгированные календарные сроки и </a:t>
            </a:r>
          </a:p>
          <a:p>
            <a:r>
              <a:rPr kumimoji="1" lang="ru-RU" sz="2400" dirty="0"/>
              <a:t> (с учетом специальных потребностей каждой категории             обучающихся)</a:t>
            </a:r>
          </a:p>
        </p:txBody>
      </p:sp>
      <p:pic>
        <p:nvPicPr>
          <p:cNvPr id="16389" name="Рисунок 6" descr="http://school31.spb.ru/cache/5/859828cdb6308f024cd345e2fdaa49f5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4813"/>
            <a:ext cx="13684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3172</TotalTime>
  <Words>2720</Words>
  <Application>Microsoft Office PowerPoint</Application>
  <PresentationFormat>Экран (4:3)</PresentationFormat>
  <Paragraphs>701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SimSun</vt:lpstr>
      <vt:lpstr>SimSun</vt:lpstr>
      <vt:lpstr>Arial</vt:lpstr>
      <vt:lpstr>Arial Black</vt:lpstr>
      <vt:lpstr>Calibri</vt:lpstr>
      <vt:lpstr>Courier New</vt:lpstr>
      <vt:lpstr>Georgia</vt:lpstr>
      <vt:lpstr>Times New Roman</vt:lpstr>
      <vt:lpstr>Wingdings</vt:lpstr>
      <vt:lpstr>Wingdings 2</vt:lpstr>
      <vt:lpstr>Тема Office</vt:lpstr>
      <vt:lpstr>  Антонова Т.В.,  заместитель директора по УВР,  методист  ГБОу  школы-интерната №31   Невского района Санкт-Петербурга  </vt:lpstr>
      <vt:lpstr>Год  создания – 1976.</vt:lpstr>
      <vt:lpstr>Педагогические кадры.</vt:lpstr>
      <vt:lpstr> обучение в соответствии с  ФГОС НОО ОВЗ  утвержден приказом МИНОБРНАУКИ  от 19.12.2014 №1599 вступил в силу с 01.09.2016   </vt:lpstr>
      <vt:lpstr>Организация образовательного процесса  в условиях реализации ФГОС НОО обучающихся с ОВЗ</vt:lpstr>
      <vt:lpstr>  ФГОС НООО ОВЗ  (обучающиеся с нарушением слуха) </vt:lpstr>
      <vt:lpstr> Реализуемые образовательные программы начального общего образования в 2021 – 2022 учебном году </vt:lpstr>
      <vt:lpstr> Реализуемые образовательные программы основного общего образования в 2021 – 2022 учебном году. </vt:lpstr>
      <vt:lpstr>Варианты АООП НОО слабослышащих и позднооглохших ;  глухих обучающихся </vt:lpstr>
      <vt:lpstr>Учебное и внеучебное  пространство, построенное с  учетом  особых образовательных потребностей  глухих и слабослышащих</vt:lpstr>
      <vt:lpstr>Коррекционные предметы в классах  для глухих детей</vt:lpstr>
      <vt:lpstr>УЧЕБНЫЙ ПЛАН _АООП НОО ГЛУХИХ, вариант 1.2</vt:lpstr>
      <vt:lpstr>УЧЕБНЫЙ ПЛАН _АООП НОО ГЛУХИХ, вариант 1.2</vt:lpstr>
      <vt:lpstr>Коррекционные предметы в классах  для слабослышащих детей</vt:lpstr>
      <vt:lpstr>Презентация PowerPoint</vt:lpstr>
      <vt:lpstr>Презентация PowerPoint</vt:lpstr>
      <vt:lpstr>Занятия внеурочной деятельности.</vt:lpstr>
      <vt:lpstr>Занятия внеурочной деятельности.</vt:lpstr>
      <vt:lpstr>Специальная методика обучения глухих и слабослышащих  языку.</vt:lpstr>
      <vt:lpstr>Обеспечение адекватных условий  реализации  АООП для обучающихся с нарушением слуха (в условиях инклюзии)</vt:lpstr>
      <vt:lpstr>План набора 1-х классов с 01.09.2022 года.  </vt:lpstr>
      <vt:lpstr>РЕГЛАМЕНТ  ПРИЕМА  В 1-ЫЕ КЛАССЫ  С 01.09.2022  </vt:lpstr>
      <vt:lpstr>Способы подачи заявлений на  ПРИЕМ ребенка  В 1-ЫЙ КЛАСС  С 01.09.2022  </vt:lpstr>
      <vt:lpstr>   </vt:lpstr>
      <vt:lpstr>Основания для отказа в приеме документов  для зачисления </vt:lpstr>
      <vt:lpstr>Презентация PowerPoint</vt:lpstr>
      <vt:lpstr> График прихода в школу обучающихся в условиях действующих ограничений в связи с профилактикой распространения коронавируса  </vt:lpstr>
      <vt:lpstr>Расписание времени  проведения уроков (занятий),  перемен обучающихся 1-х классов с 01.01.2022 по 27.05.2022 года. </vt:lpstr>
      <vt:lpstr>КОНТАКТНАЯ ИНФОРМАЦИЯ комиссии по приему в первые классы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Татьяна Владимировна</dc:creator>
  <cp:lastModifiedBy>Татьяна Владимировна</cp:lastModifiedBy>
  <cp:revision>247</cp:revision>
  <cp:lastPrinted>1601-01-01T00:00:00Z</cp:lastPrinted>
  <dcterms:created xsi:type="dcterms:W3CDTF">1601-01-01T00:00:00Z</dcterms:created>
  <dcterms:modified xsi:type="dcterms:W3CDTF">2022-02-10T08:55:19Z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