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76" r:id="rId3"/>
    <p:sldId id="274" r:id="rId4"/>
    <p:sldId id="273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258" r:id="rId17"/>
    <p:sldId id="259" r:id="rId18"/>
    <p:sldId id="260" r:id="rId19"/>
    <p:sldId id="282" r:id="rId20"/>
    <p:sldId id="261" r:id="rId21"/>
    <p:sldId id="283" r:id="rId22"/>
    <p:sldId id="272" r:id="rId23"/>
    <p:sldId id="284" r:id="rId24"/>
    <p:sldId id="279" r:id="rId25"/>
    <p:sldId id="266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15" autoAdjust="0"/>
  </p:normalViewPr>
  <p:slideViewPr>
    <p:cSldViewPr>
      <p:cViewPr varScale="1">
        <p:scale>
          <a:sx n="103" d="100"/>
          <a:sy n="103" d="100"/>
        </p:scale>
        <p:origin x="-17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8750-2FF0-4573-9519-9F1DC850662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819B-7246-4CA6-B65E-F45FE86DA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8750-2FF0-4573-9519-9F1DC850662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819B-7246-4CA6-B65E-F45FE86DA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8750-2FF0-4573-9519-9F1DC850662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819B-7246-4CA6-B65E-F45FE86DA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8750-2FF0-4573-9519-9F1DC850662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819B-7246-4CA6-B65E-F45FE86DA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8750-2FF0-4573-9519-9F1DC850662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819B-7246-4CA6-B65E-F45FE86DA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8750-2FF0-4573-9519-9F1DC850662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819B-7246-4CA6-B65E-F45FE86DA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8750-2FF0-4573-9519-9F1DC850662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819B-7246-4CA6-B65E-F45FE86DA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8750-2FF0-4573-9519-9F1DC850662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819B-7246-4CA6-B65E-F45FE86DA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8750-2FF0-4573-9519-9F1DC850662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819B-7246-4CA6-B65E-F45FE86DA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8750-2FF0-4573-9519-9F1DC850662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819B-7246-4CA6-B65E-F45FE86DA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8750-2FF0-4573-9519-9F1DC850662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819B-7246-4CA6-B65E-F45FE86DA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78750-2FF0-4573-9519-9F1DC850662D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7819B-7246-4CA6-B65E-F45FE86DA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80920" cy="263901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Олимпиада 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формированию речевого слуха и  произносительной стороны речи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учащихся 4 – 4-дополнительных классов (слабослышащие)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«Слушаю и говорю»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://trudvsem.ru/image/493ef160-57bf-11e5-905c-239645b044d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9FFFF"/>
              </a:clrFrom>
              <a:clrTo>
                <a:srgbClr val="C9FFFF">
                  <a:alpha val="0"/>
                </a:srgbClr>
              </a:clrTo>
            </a:clrChange>
          </a:blip>
          <a:srcRect t="13042" b="8695"/>
          <a:stretch>
            <a:fillRect/>
          </a:stretch>
        </p:blipFill>
        <p:spPr bwMode="auto">
          <a:xfrm>
            <a:off x="7719304" y="0"/>
            <a:ext cx="1069111" cy="836712"/>
          </a:xfrm>
          <a:prstGeom prst="rect">
            <a:avLst/>
          </a:prstGeom>
          <a:noFill/>
        </p:spPr>
      </p:pic>
      <p:pic>
        <p:nvPicPr>
          <p:cNvPr id="8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083" t="56889" r="61823" b="19263"/>
          <a:stretch>
            <a:fillRect/>
          </a:stretch>
        </p:blipFill>
        <p:spPr bwMode="auto">
          <a:xfrm>
            <a:off x="571472" y="5000636"/>
            <a:ext cx="1928826" cy="1643074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/>
          <a:srcRect t="22700"/>
          <a:stretch/>
        </p:blipFill>
        <p:spPr>
          <a:xfrm>
            <a:off x="1728104" y="3212976"/>
            <a:ext cx="608608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031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8136904" cy="147002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6.Прочита</a:t>
            </a:r>
            <a:r>
              <a:rPr lang="ru-RU" sz="3200" b="1" dirty="0" smtClean="0">
                <a:latin typeface="Times New Roman"/>
                <a:cs typeface="Times New Roman"/>
              </a:rPr>
              <a:t>́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йте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ксты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Послу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шайте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Вы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берите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текст,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кото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рый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услы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шали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о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како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вре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мени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говори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тся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ксте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26" name="TextBox 25"/>
          <p:cNvSpPr txBox="1"/>
          <p:nvPr/>
        </p:nvSpPr>
        <p:spPr>
          <a:xfrm>
            <a:off x="2339752" y="5589240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Ответ_______________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0600257"/>
              </p:ext>
            </p:extLst>
          </p:nvPr>
        </p:nvGraphicFramePr>
        <p:xfrm>
          <a:off x="683568" y="2924944"/>
          <a:ext cx="7992888" cy="237744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168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апре́ле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раскрыва́ются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по́чки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дере́вьях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Появля́ется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пе́рвая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зе́лень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Возвраща́ются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родны́е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края́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пти́цы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Разлива́ются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ре́ки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Начина́ется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ледохо́д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Коне́ц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ноября́ -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са́мое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гру́стное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вре́мя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 В саду́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шуми́т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мо́крый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ве́тер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Доро́гу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размы́ло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 Всё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оку́тано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тума́ном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 В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нена́стную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пого́ду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хорошо́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сиде́ть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до́ма</a:t>
                      </a:r>
                      <a:r>
                        <a:rPr lang="ru-RU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7.Послу</a:t>
            </a:r>
            <a:r>
              <a:rPr lang="ru-RU" sz="3200" b="1" dirty="0" smtClean="0">
                <a:latin typeface="Times New Roman"/>
                <a:cs typeface="Times New Roman"/>
              </a:rPr>
              <a:t>́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шайте.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Соста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вьте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запиши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словосочета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ния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20208" t="57926" r="59479" b="18226"/>
          <a:stretch>
            <a:fillRect/>
          </a:stretch>
        </p:blipFill>
        <p:spPr bwMode="auto">
          <a:xfrm>
            <a:off x="500034" y="5214926"/>
            <a:ext cx="1857388" cy="1643074"/>
          </a:xfrm>
          <a:prstGeom prst="rect">
            <a:avLst/>
          </a:prstGeom>
          <a:noFill/>
        </p:spPr>
      </p:pic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5160545"/>
              </p:ext>
            </p:extLst>
          </p:nvPr>
        </p:nvGraphicFramePr>
        <p:xfrm>
          <a:off x="827584" y="2060849"/>
          <a:ext cx="7488832" cy="32403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у́стный</a:t>
                      </a:r>
                      <a:endParaRPr lang="ru-RU" sz="4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день</a:t>
                      </a:r>
                      <a:endParaRPr lang="ru-RU" sz="4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че́стный</a:t>
                      </a:r>
                      <a:r>
                        <a:rPr lang="ru-RU" sz="4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4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расска</a:t>
                      </a:r>
                      <a:r>
                        <a:rPr lang="ru-RU" sz="4400" b="0" dirty="0" err="1" smtClean="0">
                          <a:latin typeface="Times New Roman"/>
                          <a:cs typeface="Times New Roman"/>
                        </a:rPr>
                        <a:t>́</a:t>
                      </a:r>
                      <a:r>
                        <a:rPr lang="ru-RU" sz="4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4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чуде́сный</a:t>
                      </a:r>
                      <a:r>
                        <a:rPr lang="ru-RU" sz="4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4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челове́к</a:t>
                      </a:r>
                      <a:endParaRPr lang="ru-RU" sz="4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8.Послу</a:t>
            </a:r>
            <a:r>
              <a:rPr lang="ru-RU" sz="3200" b="1" dirty="0" smtClean="0">
                <a:latin typeface="Times New Roman"/>
                <a:cs typeface="Times New Roman"/>
              </a:rPr>
              <a:t>́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шайте слова</a:t>
            </a:r>
            <a:r>
              <a:rPr lang="ru-RU" sz="3200" b="1" dirty="0" smtClean="0">
                <a:latin typeface="Times New Roman"/>
                <a:cs typeface="Times New Roman"/>
              </a:rPr>
              <a:t>́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подбери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противополо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жные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смы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слу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Расста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вьте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ци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фры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поря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дку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20208" t="57926" r="59479" b="18226"/>
          <a:stretch>
            <a:fillRect/>
          </a:stretch>
        </p:blipFill>
        <p:spPr bwMode="auto">
          <a:xfrm>
            <a:off x="500034" y="5214926"/>
            <a:ext cx="1857388" cy="1643074"/>
          </a:xfrm>
          <a:prstGeom prst="rect">
            <a:avLst/>
          </a:prstGeom>
          <a:noFill/>
        </p:spPr>
      </p:pic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4414882"/>
              </p:ext>
            </p:extLst>
          </p:nvPr>
        </p:nvGraphicFramePr>
        <p:xfrm>
          <a:off x="2267744" y="2276872"/>
          <a:ext cx="5112568" cy="4104456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8926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198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26114">
                <a:tc>
                  <a:txBody>
                    <a:bodyPr/>
                    <a:lstStyle/>
                    <a:p>
                      <a:pPr algn="ctr"/>
                      <a:endParaRPr lang="ru-RU" sz="4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ни́зкий</a:t>
                      </a:r>
                      <a:endParaRPr lang="ru-RU" sz="4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6114">
                <a:tc>
                  <a:txBody>
                    <a:bodyPr/>
                    <a:lstStyle/>
                    <a:p>
                      <a:pPr algn="ctr"/>
                      <a:endParaRPr lang="ru-RU" sz="4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ки́слый</a:t>
                      </a:r>
                      <a:endParaRPr lang="ru-RU" sz="4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26114">
                <a:tc>
                  <a:txBody>
                    <a:bodyPr/>
                    <a:lstStyle/>
                    <a:p>
                      <a:pPr algn="ctr"/>
                      <a:endParaRPr lang="ru-RU" sz="4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холо́дный</a:t>
                      </a:r>
                      <a:r>
                        <a:rPr lang="ru-RU" sz="4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4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26114">
                <a:tc>
                  <a:txBody>
                    <a:bodyPr/>
                    <a:lstStyle/>
                    <a:p>
                      <a:pPr algn="ctr"/>
                      <a:endParaRPr lang="ru-RU" sz="4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лё́гкий</a:t>
                      </a:r>
                      <a:endParaRPr lang="ru-RU" sz="4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6632"/>
            <a:ext cx="8286808" cy="147002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9.Послу</a:t>
            </a:r>
            <a:r>
              <a:rPr lang="ru-RU" sz="3200" b="1" dirty="0" smtClean="0">
                <a:latin typeface="Times New Roman"/>
                <a:cs typeface="Times New Roman"/>
              </a:rPr>
              <a:t>́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шайте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предложе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Определи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коли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чество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слов.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Запиши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отве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Рисунок 27" descr="девочка думает.jpg"/>
          <p:cNvPicPr>
            <a:picLocks noChangeAspect="1"/>
          </p:cNvPicPr>
          <p:nvPr/>
        </p:nvPicPr>
        <p:blipFill>
          <a:blip r:embed="rId3" cstate="print"/>
          <a:srcRect l="49178" t="5901"/>
          <a:stretch>
            <a:fillRect/>
          </a:stretch>
        </p:blipFill>
        <p:spPr>
          <a:xfrm>
            <a:off x="611560" y="1628800"/>
            <a:ext cx="3312368" cy="48028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16016" y="5805264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Ответ__________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91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Послу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шайте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посло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вицу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впиши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пропу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щенные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слова</a:t>
            </a:r>
            <a:r>
              <a:rPr lang="ru-RU" sz="3200" b="1" dirty="0" smtClean="0">
                <a:latin typeface="Times New Roman"/>
                <a:cs typeface="Times New Roman"/>
              </a:rPr>
              <a:t>́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424936" cy="4521684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4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име́й</a:t>
            </a: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сто ____, а </a:t>
            </a:r>
            <a:r>
              <a:rPr lang="ru-RU" sz="4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име́й</a:t>
            </a: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сто _____ .</a:t>
            </a:r>
          </a:p>
        </p:txBody>
      </p:sp>
      <p:pic>
        <p:nvPicPr>
          <p:cNvPr id="2050" name="Picture 2" descr="https://slk-salut.ru/wa-data/public/shop/products/56/14/1456/images/7663/7663.97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21413"/>
          <a:stretch/>
        </p:blipFill>
        <p:spPr bwMode="auto">
          <a:xfrm>
            <a:off x="555834" y="2810793"/>
            <a:ext cx="3258245" cy="256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vlagere.ru/upload/resize_cache/iblock/6af/1200_630_2/6af608511db83aa25e65d020b78fda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0649" y="2810793"/>
            <a:ext cx="4877269" cy="256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pic>
        <p:nvPicPr>
          <p:cNvPr id="6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5" t="58963" r="60260" b="18226"/>
          <a:stretch>
            <a:fillRect/>
          </a:stretch>
        </p:blipFill>
        <p:spPr bwMode="auto">
          <a:xfrm>
            <a:off x="500034" y="5286364"/>
            <a:ext cx="2000264" cy="1571636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611560" y="404664"/>
            <a:ext cx="7776864" cy="2285992"/>
          </a:xfrm>
          <a:prstGeom prst="wedgeEllipseCallout">
            <a:avLst>
              <a:gd name="adj1" fmla="val -15964"/>
              <a:gd name="adj2" fmla="val 11302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2832392"/>
            <a:ext cx="3514602" cy="402560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476672"/>
            <a:ext cx="6643734" cy="157163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Чита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йте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внима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тельно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buNone/>
            </a:pP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Рабо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тайте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сосредото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ченно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4795897"/>
            <a:ext cx="49320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часть.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Формирование произносительной стороны речи.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Прочита́йте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слова́.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како́м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сло́ве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зву́ков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2132856"/>
            <a:ext cx="593049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Вы́берите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вариа́нт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отве́та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метель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мороз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январь</a:t>
            </a:r>
          </a:p>
        </p:txBody>
      </p:sp>
      <p:pic>
        <p:nvPicPr>
          <p:cNvPr id="10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56175" y="4004743"/>
            <a:ext cx="2820079" cy="2853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91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00042"/>
            <a:ext cx="8712968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Назови́те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карти́нки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назва́нии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како́й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карти́нки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пи́шется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бу́ква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сло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67744" y="2564904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Вы́берите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вариа́нт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отве́та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535326" y="4048165"/>
            <a:ext cx="4764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1)</a:t>
            </a:r>
            <a:endParaRPr lang="ru-RU" sz="2800" dirty="0"/>
          </a:p>
        </p:txBody>
      </p:sp>
      <p:sp>
        <p:nvSpPr>
          <p:cNvPr id="32" name="TextBox 31"/>
          <p:cNvSpPr txBox="1"/>
          <p:nvPr/>
        </p:nvSpPr>
        <p:spPr>
          <a:xfrm>
            <a:off x="3268736" y="4126627"/>
            <a:ext cx="4764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2)</a:t>
            </a:r>
            <a:endParaRPr lang="ru-RU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6111812" y="4147687"/>
            <a:ext cx="4764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3)</a:t>
            </a:r>
            <a:endParaRPr lang="ru-RU" sz="2800" dirty="0"/>
          </a:p>
        </p:txBody>
      </p:sp>
      <p:pic>
        <p:nvPicPr>
          <p:cNvPr id="3074" name="Picture 2" descr="https://2220444.ru/media/zoo/images/21-08-2017_4239e7faaff0a2cb4ab83b4d72f3077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3621" y="3701832"/>
            <a:ext cx="2268344" cy="141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faunazoo.ru/wp-content/uploads/2019/03/%D0%98%D0%BD%D1%82%D0%B5%D1%80%D0%B5%D1%81%D0%BD%D1%8B%D0%B5-%D1%84%D0%B0%D0%BA%D1%82%D1%8B-%D0%BE-%D0%BF%D0%B0%D1%83%D0%BA%D0%B0%D1%8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4574"/>
          <a:stretch/>
        </p:blipFill>
        <p:spPr bwMode="auto">
          <a:xfrm>
            <a:off x="3819737" y="3478130"/>
            <a:ext cx="2142897" cy="192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zshop.ru/upload/iblock/80e/80efbb7499ed20a404d2b1c34bc762e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567396"/>
            <a:ext cx="2188472" cy="181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1187624" y="1772816"/>
            <a:ext cx="2880320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901014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Назови́те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карти́нки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Какая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карти́нка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подхо́дит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схе́ме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ри́тма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ru-RU" sz="3600" b="1" dirty="0" err="1" smtClean="0"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сло</a:t>
            </a:r>
            <a:r>
              <a:rPr lang="ru-RU" sz="3600" b="1" dirty="0" err="1" smtClean="0"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43956" y="2103239"/>
            <a:ext cx="2952328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8" name="Дуга 27"/>
          <p:cNvSpPr/>
          <p:nvPr/>
        </p:nvSpPr>
        <p:spPr>
          <a:xfrm rot="5400000">
            <a:off x="1112999" y="2165089"/>
            <a:ext cx="653305" cy="792088"/>
          </a:xfrm>
          <a:prstGeom prst="arc">
            <a:avLst>
              <a:gd name="adj1" fmla="val 16200000"/>
              <a:gd name="adj2" fmla="val 5321406"/>
            </a:avLst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/>
          <p:cNvSpPr/>
          <p:nvPr/>
        </p:nvSpPr>
        <p:spPr>
          <a:xfrm rot="5400000">
            <a:off x="2051721" y="2144750"/>
            <a:ext cx="648072" cy="792088"/>
          </a:xfrm>
          <a:prstGeom prst="arc">
            <a:avLst>
              <a:gd name="adj1" fmla="val 16200000"/>
              <a:gd name="adj2" fmla="val 5321406"/>
            </a:avLst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/>
          <p:cNvSpPr/>
          <p:nvPr/>
        </p:nvSpPr>
        <p:spPr>
          <a:xfrm rot="5400000">
            <a:off x="3020416" y="2143920"/>
            <a:ext cx="648072" cy="792088"/>
          </a:xfrm>
          <a:prstGeom prst="arc">
            <a:avLst>
              <a:gd name="adj1" fmla="val 16200000"/>
              <a:gd name="adj2" fmla="val 5321406"/>
            </a:avLst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2375757" y="2145778"/>
            <a:ext cx="216024" cy="28632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4139952" y="3068960"/>
            <a:ext cx="44562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Вы́берите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вариа́нт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отве́та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7544" y="3717032"/>
            <a:ext cx="4764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1)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3014479" y="4325344"/>
            <a:ext cx="4764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2)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6038637" y="5262216"/>
            <a:ext cx="4764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3)</a:t>
            </a:r>
            <a:endParaRPr lang="ru-RU" sz="2800" dirty="0"/>
          </a:p>
        </p:txBody>
      </p:sp>
      <p:pic>
        <p:nvPicPr>
          <p:cNvPr id="4098" name="Picture 2" descr="https://moscow-oblast.sm-news.ru/wp-content/uploads/2020/06/27/40bac1e1bc21d04ef9447486cbc165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0890" y="3978642"/>
            <a:ext cx="2528032" cy="1575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hotocentra.ru/images/main23/235850_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5553" y="3330570"/>
            <a:ext cx="1988320" cy="1988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get.pxhere.com/photo/nature-bird-wing-beak-blue-fauna-pigeon-animals-vertebrate-pigeons-and-doves-stock-dove-12351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4763" y="4757366"/>
            <a:ext cx="2389379" cy="1592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92696"/>
            <a:ext cx="7848872" cy="1152128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Прочита́йте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слова́.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Вы́берите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гру́ппу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слов, где в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слова́х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зву́ков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ме́ньше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чем букв.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03648" y="3429000"/>
            <a:ext cx="296837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день, ночь </a:t>
            </a:r>
          </a:p>
          <a:p>
            <a:pPr marL="342900" indent="-34290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2) ель, игла</a:t>
            </a:r>
          </a:p>
          <a:p>
            <a:pPr marL="342900" indent="-34290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3) яма, маяк</a:t>
            </a:r>
          </a:p>
          <a:p>
            <a:pPr marL="342900" indent="-342900">
              <a:buAutoNum type="arabicParenR"/>
            </a:pPr>
            <a:endParaRPr lang="ru-RU" dirty="0"/>
          </a:p>
        </p:txBody>
      </p:sp>
      <p:pic>
        <p:nvPicPr>
          <p:cNvPr id="12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99985" y="4725144"/>
            <a:ext cx="2244015" cy="227041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899592" y="2780928"/>
            <a:ext cx="44242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Вы́берите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вариа́нт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отве́та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91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lang="ru-RU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«ОЛИМПИА</a:t>
            </a:r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ДА»?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3212976"/>
            <a:ext cx="8229600" cy="12144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Олимпиа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соревнова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ние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3419872" y="2204864"/>
            <a:ext cx="214314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5" t="58963" r="60260" b="18226"/>
          <a:stretch>
            <a:fillRect/>
          </a:stretch>
        </p:blipFill>
        <p:spPr bwMode="auto">
          <a:xfrm>
            <a:off x="500034" y="5286364"/>
            <a:ext cx="2000264" cy="1571636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899592" y="116632"/>
            <a:ext cx="73673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Посмотри́те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про́филь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зву́ка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Вы́берите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пра́вильное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описа́ние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зву́ка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6996672"/>
              </p:ext>
            </p:extLst>
          </p:nvPr>
        </p:nvGraphicFramePr>
        <p:xfrm>
          <a:off x="755576" y="4221088"/>
          <a:ext cx="7776864" cy="24688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6732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036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Губы разомкнуты, струя воздуха идёт через рот, голоса нет, язык поднят к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верхним зубам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Губы плотно сомкнуты, струя воздуха идёт через нос, голос есть, язык оттянут назад.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Губы разомкнуты, струя воздуха идёт через рот, голос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 нет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, язык 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оттянут назад.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5122" name="Picture 2" descr="https://cloud.prezentacii.org/19/04/138130/images/screen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90" t="15058" r="61364" b="47536"/>
          <a:stretch/>
        </p:blipFill>
        <p:spPr bwMode="auto">
          <a:xfrm>
            <a:off x="3095836" y="1310482"/>
            <a:ext cx="3096344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91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75813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6.Назови́те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карти́нки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Отгада́йте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сло́во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рвым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квам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4704216"/>
            <a:ext cx="2128739" cy="2153784"/>
          </a:xfrm>
          <a:prstGeom prst="rect">
            <a:avLst/>
          </a:prstGeom>
          <a:noFill/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899592" y="3254791"/>
            <a:ext cx="775813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Сколько букв и звуков в этом слове?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66549" y="4089328"/>
            <a:ext cx="44242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Вы́берите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вариа́нт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отве́та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3848" y="4581128"/>
            <a:ext cx="34563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6 букв, 4 звука</a:t>
            </a:r>
          </a:p>
          <a:p>
            <a:pPr marL="342900" indent="-342900"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6 букв, 6 звуков</a:t>
            </a:r>
          </a:p>
          <a:p>
            <a:pPr marL="342900" indent="-342900"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6 букв, 5 звуков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neposed.net/images/olga/obuchai-ka/razvitie_rechi/obuchenie-chteniu/sostav-po-pervim-bukvam1/sostav-po-pervim-bukvam01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02" t="11132" r="4314" b="67360"/>
          <a:stretch/>
        </p:blipFill>
        <p:spPr bwMode="auto">
          <a:xfrm>
            <a:off x="1259632" y="1259632"/>
            <a:ext cx="7125581" cy="23810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16632"/>
            <a:ext cx="8858280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Како́е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сло́во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соста́влено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из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про́филей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зву́ков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3501008"/>
            <a:ext cx="5377230" cy="3261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arenR"/>
            </a:pPr>
            <a:endParaRPr lang="ru-RU" sz="3600" dirty="0" smtClean="0"/>
          </a:p>
          <a:p>
            <a:pPr marL="342900" indent="-342900">
              <a:lnSpc>
                <a:spcPct val="200000"/>
              </a:lnSpc>
              <a:buFont typeface="+mj-lt"/>
              <a:buAutoNum type="arabicParenR"/>
            </a:pPr>
            <a:endParaRPr lang="ru-RU" sz="3600" dirty="0" smtClean="0"/>
          </a:p>
          <a:p>
            <a:pPr marL="342900" indent="-342900">
              <a:lnSpc>
                <a:spcPct val="200000"/>
              </a:lnSpc>
              <a:buFont typeface="+mj-lt"/>
              <a:buAutoNum type="arabicParenR"/>
            </a:pPr>
            <a:endParaRPr lang="ru-RU" sz="3600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3635896" y="4365104"/>
            <a:ext cx="2736304" cy="1944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рыба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лужа</a:t>
            </a:r>
          </a:p>
          <a:p>
            <a:pPr marL="342900" indent="-342900">
              <a:buAutoNum type="arabicParenR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туча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699792" y="3861048"/>
            <a:ext cx="44242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Вы́берите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вариа́нт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отве́та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170" name="Picture 2" descr="https://cf.ppt-online.org/files/slide/z/ZBvkxH2G795zgJdwRtl6nWXN0rqMVuFKyDcApO/slide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186" t="18035" r="3041" b="23812"/>
          <a:stretch/>
        </p:blipFill>
        <p:spPr bwMode="auto">
          <a:xfrm>
            <a:off x="6833101" y="1507771"/>
            <a:ext cx="1999060" cy="19023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cf.ppt-online.org/files/slide/z/ZBvkxH2G795zgJdwRtl6nWXN0rqMVuFKyDcApO/slide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99" t="18035" r="50678" b="23812"/>
          <a:stretch/>
        </p:blipFill>
        <p:spPr bwMode="auto">
          <a:xfrm>
            <a:off x="2669705" y="1499828"/>
            <a:ext cx="2020790" cy="19083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fsd.kopilkaurokov.ru/up/html/2018/01/17/k_5a5f6bc5dd07e/450629_1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59" t="25280" r="60557" b="8790"/>
          <a:stretch/>
        </p:blipFill>
        <p:spPr bwMode="auto">
          <a:xfrm>
            <a:off x="539551" y="1505355"/>
            <a:ext cx="2065745" cy="18691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ds02.infourok.ru/uploads/ex/12fc/0004f4fb-cf0ee77b/img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77" t="4447" r="31363" b="2519"/>
          <a:stretch/>
        </p:blipFill>
        <p:spPr bwMode="auto">
          <a:xfrm>
            <a:off x="4754903" y="1496291"/>
            <a:ext cx="2001128" cy="19138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8964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Поста́вьте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надстро́чные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зна́ки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погово́рке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5536" y="1553194"/>
            <a:ext cx="8424936" cy="55399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Дерево держится корнями, а человек друзьями.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 descr="https://naked-science.ru/wp-content/uploads/2016/04/article_201303052033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36912"/>
            <a:ext cx="5926114" cy="370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67544" y="0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Прочита́йте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пра́вило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Вы́берите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карти́нку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кото́рая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подхо́дит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пра́вилу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сло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1628800"/>
            <a:ext cx="7751289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Безуда́рное</a:t>
            </a:r>
            <a:r>
              <a:rPr lang="ru-RU" sz="2800" b="1" dirty="0" smtClean="0"/>
              <a:t> О в </a:t>
            </a:r>
            <a:r>
              <a:rPr lang="ru-RU" sz="2800" b="1" dirty="0" err="1" smtClean="0"/>
              <a:t>слова́х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говори́м</a:t>
            </a:r>
            <a:r>
              <a:rPr lang="ru-RU" sz="2800" b="1" dirty="0" smtClean="0"/>
              <a:t> как А.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475656" y="2564904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65875" y="2564904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Б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19756" y="2561217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https://i1.wp.com/fb.ru/misc/i/gallery/23068/59188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80" r="58324" b="72591"/>
          <a:stretch/>
        </p:blipFill>
        <p:spPr bwMode="auto">
          <a:xfrm>
            <a:off x="595973" y="3149679"/>
            <a:ext cx="2240471" cy="152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i1.wp.com/fb.ru/misc/i/gallery/23068/59188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616" t="43999" r="1364" b="36814"/>
          <a:stretch/>
        </p:blipFill>
        <p:spPr bwMode="auto">
          <a:xfrm>
            <a:off x="3049954" y="3218465"/>
            <a:ext cx="273630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i1.wp.com/fb.ru/misc/i/gallery/23068/59188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812" r="3383" b="56293"/>
          <a:stretch/>
        </p:blipFill>
        <p:spPr bwMode="auto">
          <a:xfrm>
            <a:off x="6156176" y="3183781"/>
            <a:ext cx="1616184" cy="23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Вы́берите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сло́во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кото́ром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все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согла́сные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зву́ки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зво́нкие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87624" y="1844824"/>
            <a:ext cx="62865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arenR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берёза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arenR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кашта́н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arenR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сосна́</a:t>
            </a:r>
          </a:p>
          <a:p>
            <a:pPr marL="342900" indent="-342900">
              <a:buFont typeface="+mj-lt"/>
              <a:buAutoNum type="arabicParenR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244" name="Picture 4" descr="https://ds04.infourok.ru/uploads/ex/0ef0/001446b7-467c71bb/img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49" t="56893" r="60364" b="3063"/>
          <a:stretch/>
        </p:blipFill>
        <p:spPr bwMode="auto">
          <a:xfrm>
            <a:off x="5292080" y="4175359"/>
            <a:ext cx="1671338" cy="2549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ds04.infourok.ru/uploads/ex/0ef0/001446b7-467c71bb/img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3" t="485" r="82253" b="70115"/>
          <a:stretch/>
        </p:blipFill>
        <p:spPr bwMode="auto">
          <a:xfrm>
            <a:off x="3848716" y="1667537"/>
            <a:ext cx="1867064" cy="2376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ds04.infourok.ru/uploads/ex/0ef0/001446b7-467c71bb/img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013" t="191" r="18725" b="70409"/>
          <a:stretch/>
        </p:blipFill>
        <p:spPr bwMode="auto">
          <a:xfrm>
            <a:off x="6309592" y="1700807"/>
            <a:ext cx="2259315" cy="2342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642910" y="500042"/>
            <a:ext cx="7786742" cy="2214578"/>
          </a:xfrm>
          <a:prstGeom prst="wedgeEllipseCallout">
            <a:avLst>
              <a:gd name="adj1" fmla="val 25455"/>
              <a:gd name="adj2" fmla="val 12524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857752" y="3071810"/>
            <a:ext cx="3742164" cy="378619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4414" y="1071546"/>
            <a:ext cx="671517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</a:t>
            </a:r>
            <a:r>
              <a:rPr lang="ru-RU" sz="5400" b="1" i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sz="5400" b="1" i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54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5400" b="1" i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</a:t>
            </a:r>
            <a:r>
              <a:rPr lang="ru-RU" sz="5400" b="1" i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sz="5400" b="1" i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</a:t>
            </a:r>
            <a:r>
              <a:rPr lang="ru-RU" sz="54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5" t="58963" r="60260" b="18226"/>
          <a:stretch>
            <a:fillRect/>
          </a:stretch>
        </p:blipFill>
        <p:spPr bwMode="auto">
          <a:xfrm>
            <a:off x="500034" y="5286364"/>
            <a:ext cx="2000264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вы 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маете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что вы 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дете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лать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628800"/>
            <a:ext cx="6472254" cy="468632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sz="4400" b="1" u="sng" dirty="0" err="1" smtClean="0"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sz="4400" b="1" u="sng" dirty="0" err="1" smtClean="0">
                <a:latin typeface="Times New Roman"/>
                <a:cs typeface="Times New Roman"/>
              </a:rPr>
              <a:t>́</a:t>
            </a:r>
            <a:r>
              <a:rPr lang="ru-RU" sz="4400" b="1" u="sng" dirty="0" err="1" smtClean="0">
                <a:latin typeface="Times New Roman" pitchFamily="18" charset="0"/>
                <a:cs typeface="Times New Roman" pitchFamily="18" charset="0"/>
              </a:rPr>
              <a:t>дете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слу</a:t>
            </a:r>
            <a:r>
              <a:rPr lang="ru-RU" sz="4000" dirty="0" err="1" smtClean="0">
                <a:latin typeface="Times New Roman"/>
                <a:cs typeface="Times New Roman"/>
              </a:rPr>
              <a:t>́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шать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выбира</a:t>
            </a:r>
            <a:r>
              <a:rPr lang="ru-RU" sz="4000" dirty="0" err="1" smtClean="0">
                <a:latin typeface="Times New Roman"/>
                <a:cs typeface="Times New Roman"/>
              </a:rPr>
              <a:t>́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вариа</a:t>
            </a:r>
            <a:r>
              <a:rPr lang="ru-RU" sz="4000" dirty="0" err="1" smtClean="0">
                <a:latin typeface="Times New Roman"/>
                <a:cs typeface="Times New Roman"/>
              </a:rPr>
              <a:t>́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нты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отве</a:t>
            </a:r>
            <a:r>
              <a:rPr lang="ru-RU" sz="4000" dirty="0" err="1" smtClean="0">
                <a:latin typeface="Times New Roman"/>
                <a:cs typeface="Times New Roman"/>
              </a:rPr>
              <a:t>́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тов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выполня</a:t>
            </a:r>
            <a:r>
              <a:rPr lang="ru-RU" sz="4000" dirty="0" err="1" smtClean="0">
                <a:latin typeface="Times New Roman"/>
                <a:cs typeface="Times New Roman"/>
              </a:rPr>
              <a:t>́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зада</a:t>
            </a:r>
            <a:r>
              <a:rPr lang="ru-RU" sz="4000" dirty="0" err="1" smtClean="0">
                <a:latin typeface="Times New Roman"/>
                <a:cs typeface="Times New Roman"/>
              </a:rPr>
              <a:t>́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писа</a:t>
            </a:r>
            <a:r>
              <a:rPr lang="ru-RU" sz="4000" dirty="0" err="1" smtClean="0">
                <a:latin typeface="Times New Roman"/>
                <a:cs typeface="Times New Roman"/>
              </a:rPr>
              <a:t>́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ду</a:t>
            </a:r>
            <a:r>
              <a:rPr lang="ru-RU" sz="4000" dirty="0" err="1" smtClean="0">
                <a:latin typeface="Times New Roman"/>
                <a:cs typeface="Times New Roman"/>
              </a:rPr>
              <a:t>́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мать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04248" y="1700808"/>
            <a:ext cx="1841424" cy="1863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pic>
        <p:nvPicPr>
          <p:cNvPr id="6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5" t="58963" r="60260" b="18226"/>
          <a:stretch>
            <a:fillRect/>
          </a:stretch>
        </p:blipFill>
        <p:spPr bwMode="auto">
          <a:xfrm>
            <a:off x="500034" y="5286364"/>
            <a:ext cx="2000264" cy="1571636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611560" y="404664"/>
            <a:ext cx="6923786" cy="2285992"/>
          </a:xfrm>
          <a:prstGeom prst="wedgeEllipseCallout">
            <a:avLst>
              <a:gd name="adj1" fmla="val -15964"/>
              <a:gd name="adj2" fmla="val 11302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2636912"/>
            <a:ext cx="3514602" cy="402560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476672"/>
            <a:ext cx="6643734" cy="157163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Слу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шайте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внима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тельно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buNone/>
            </a:pP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Рабо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тайте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вду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мчиво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5229200"/>
            <a:ext cx="4932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часть.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Формирование речевого слуха.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0"/>
            <a:ext cx="7772400" cy="1470025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Послу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шайте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предложе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то, что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услы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шали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/>
          </a:p>
        </p:txBody>
      </p:sp>
      <p:pic>
        <p:nvPicPr>
          <p:cNvPr id="12290" name="Picture 2" descr="http://www.sluh-deti.ru/images/1_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1" y="1412776"/>
            <a:ext cx="8167835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8280920" cy="1470025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Послу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шайте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предложе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Вста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вьте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числи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тельное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сло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35862" y="2020483"/>
            <a:ext cx="8608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Ка́тя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пригласи́ла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день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рожде́ния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_____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челове́к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2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bs.twimg.com/media/DaAqtmpUwAA79Fp.jpg:lar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996952"/>
            <a:ext cx="5446452" cy="3630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91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676456" cy="1368152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Прочита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вопро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Послу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шайте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предложе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Подбери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вопро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Вы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берите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ну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жный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вариа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6057757"/>
              </p:ext>
            </p:extLst>
          </p:nvPr>
        </p:nvGraphicFramePr>
        <p:xfrm>
          <a:off x="1061356" y="2065255"/>
          <a:ext cx="7488832" cy="3511863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496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9391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6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Как</a:t>
                      </a:r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сег</a:t>
                      </a:r>
                      <a:r>
                        <a:rPr lang="ru-RU" sz="36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дня пог</a:t>
                      </a:r>
                      <a:r>
                        <a:rPr lang="ru-RU" sz="36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У теб</a:t>
                      </a: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 мн</a:t>
                      </a: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го друз</a:t>
                      </a: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й?</a:t>
                      </a:r>
                      <a:endParaRPr lang="ru-RU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9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Ты 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бишь 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заним</a:t>
                      </a:r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ться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сп</a:t>
                      </a:r>
                      <a:r>
                        <a:rPr lang="ru-RU" sz="36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ртом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044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Теб</a:t>
                      </a:r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понр</a:t>
                      </a:r>
                      <a:r>
                        <a:rPr lang="ru-RU" sz="36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вилась </a:t>
                      </a:r>
                      <a:r>
                        <a:rPr lang="ru-RU" sz="36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та кн</a:t>
                      </a:r>
                      <a:r>
                        <a:rPr lang="ru-RU" sz="36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га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Послу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шайте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зага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дку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Вы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берите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пра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вильный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вариа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1929511"/>
              </p:ext>
            </p:extLst>
          </p:nvPr>
        </p:nvGraphicFramePr>
        <p:xfrm>
          <a:off x="2411760" y="1844824"/>
          <a:ext cx="4176464" cy="345638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169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594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err="1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анана́с</a:t>
                      </a:r>
                      <a:endParaRPr lang="ru-RU" sz="44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err="1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ки́ви</a:t>
                      </a:r>
                      <a:endParaRPr lang="ru-RU" sz="44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err="1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лимо́н</a:t>
                      </a:r>
                      <a:endParaRPr lang="ru-RU" sz="44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err="1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апельси́н</a:t>
                      </a:r>
                      <a:endParaRPr lang="ru-RU" sz="44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715404" cy="1143000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Прочита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предложе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ния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Послу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шайте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Вы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берите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предложе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ние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кото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ром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рно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поста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влено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ударе</a:t>
            </a:r>
            <a:r>
              <a:rPr lang="ru-RU" sz="3200" b="1" dirty="0" err="1" smtClean="0">
                <a:latin typeface="Times New Roman"/>
                <a:cs typeface="Times New Roman"/>
              </a:rPr>
              <a:t>́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46407459"/>
              </p:ext>
            </p:extLst>
          </p:nvPr>
        </p:nvGraphicFramePr>
        <p:xfrm>
          <a:off x="539552" y="2708920"/>
          <a:ext cx="8280920" cy="259095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494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314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46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Перелет</a:t>
                      </a:r>
                      <a:r>
                        <a:rPr lang="ru-RU" sz="2800" b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r>
                        <a:rPr lang="ru-RU" sz="2800" b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ет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тки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тку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страя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син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чка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6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Перел</a:t>
                      </a:r>
                      <a:r>
                        <a:rPr lang="ru-RU" sz="2800" b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</a:t>
                      </a:r>
                      <a:r>
                        <a:rPr lang="ru-RU" sz="2800" b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тает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тки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ветк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страя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ничка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07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Перелета</a:t>
                      </a:r>
                      <a:r>
                        <a:rPr lang="ru-RU" sz="2800" b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</a:t>
                      </a:r>
                      <a:r>
                        <a:rPr lang="ru-RU" sz="2800" b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ветк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тку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шустр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я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син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чка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6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Перелет</a:t>
                      </a:r>
                      <a:r>
                        <a:rPr lang="ru-RU" sz="2800" b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r>
                        <a:rPr lang="ru-RU" sz="2800" b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ет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тки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тку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страя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800" b="0" baseline="0" dirty="0" err="1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синичк</a:t>
                      </a:r>
                      <a:r>
                        <a:rPr lang="ru-RU" sz="28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r>
                        <a:rPr lang="ru-RU" sz="2800" b="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3144</TotalTime>
  <Words>553</Words>
  <Application>Microsoft Office PowerPoint</Application>
  <PresentationFormat>Экран (4:3)</PresentationFormat>
  <Paragraphs>111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Олимпиада  по формированию речевого слуха и  произносительной стороны речи для учащихся 4 – 4-дополнительных классов (слабослышащие) «Слушаю и говорю»</vt:lpstr>
      <vt:lpstr>Что тако́е «ОЛИМПИА́ДА»?</vt:lpstr>
      <vt:lpstr>Как вы ду́маете,              что вы бу́дете де́лать?</vt:lpstr>
      <vt:lpstr>Слайд 4</vt:lpstr>
      <vt:lpstr>1. Послу́шайте предложе́ние.  Напиши́те то, что услы́шали. </vt:lpstr>
      <vt:lpstr>2. Послу́шайте предложе́ние. Вста́вьте числи́тельное. Напиши́те сло́во. </vt:lpstr>
      <vt:lpstr>3.  Прочита́йте вопро́сы. Послу́шайте предложе́ние. Подбери́те вопро́с. Вы́берите ну́жный вариа́нт.</vt:lpstr>
      <vt:lpstr>4. Послу́шайте зага́дку.  Вы́берите пра́вильный вариа́нт.</vt:lpstr>
      <vt:lpstr>5. Прочита́йте предложе́ния. Послу́шайте. Вы́берите предложе́ние, в кото́ром ве́рно поста́влено ударе́ние.   </vt:lpstr>
      <vt:lpstr>6.Прочита́йте те́ксты. Послу́шайте. Вы́берите текст, кото́рый услы́шали. Напиши́те, о како́м вре́мени го́да говори́тся в те́ксте?  </vt:lpstr>
      <vt:lpstr>7.Послу́шайте. Соста́вьте и запиши́те словосочета́ния. </vt:lpstr>
      <vt:lpstr>8.Послу́шайте слова́ и подбери́те противополо́жные по смы́слу. Расста́вьте ци́фры по поря́дку. </vt:lpstr>
      <vt:lpstr>9.Послу́шайте предложе́ние. Определи́те коли́чество слов.  Запиши́те отве́т.</vt:lpstr>
      <vt:lpstr>10. Послу́шайте посло́вицу и впиши́те пропу́щенные слова́ . </vt:lpstr>
      <vt:lpstr>Слайд 15</vt:lpstr>
      <vt:lpstr>1. Прочита́йте слова́.  В како́м сло́ве 6 зву́ков?</vt:lpstr>
      <vt:lpstr>2. Назови́те карти́нки.  В назва́нии како́й карти́нки пи́шется бу́ква К? Напиши́те сло́во.</vt:lpstr>
      <vt:lpstr>3. Назови́те карти́нки. Какая  карти́нка подхо́дит к схе́ме ри́тма? Напиши́те сло́во.</vt:lpstr>
      <vt:lpstr>4. Прочита́йте слова́. Вы́берите гру́ппу слов, где в слова́х зву́ков ме́ньше чем букв.</vt:lpstr>
      <vt:lpstr>Слайд 20</vt:lpstr>
      <vt:lpstr>6.Назови́те карти́нки. Отгада́йте сло́во по пе́рвым бу́квам.</vt:lpstr>
      <vt:lpstr>7. Како́е сло́во соста́влено из про́филей зву́ков?</vt:lpstr>
      <vt:lpstr>8. Поста́вьте надстро́чные зна́ки в погово́рке.</vt:lpstr>
      <vt:lpstr>Слайд 24</vt:lpstr>
      <vt:lpstr>10. Вы́берите сло́во, в кото́ром все согла́сные зву́ки зво́нкие.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Олимпиада по обучению произношению</dc:title>
  <dc:creator>Учитель</dc:creator>
  <cp:lastModifiedBy>Учитель</cp:lastModifiedBy>
  <cp:revision>199</cp:revision>
  <dcterms:created xsi:type="dcterms:W3CDTF">2015-10-08T05:19:35Z</dcterms:created>
  <dcterms:modified xsi:type="dcterms:W3CDTF">2021-01-22T10:51:27Z</dcterms:modified>
</cp:coreProperties>
</file>