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80" r:id="rId4"/>
    <p:sldId id="279" r:id="rId5"/>
    <p:sldId id="301" r:id="rId6"/>
    <p:sldId id="285" r:id="rId7"/>
    <p:sldId id="297" r:id="rId8"/>
    <p:sldId id="287" r:id="rId9"/>
    <p:sldId id="289" r:id="rId10"/>
    <p:sldId id="291" r:id="rId11"/>
    <p:sldId id="292" r:id="rId12"/>
    <p:sldId id="293" r:id="rId13"/>
    <p:sldId id="294" r:id="rId14"/>
    <p:sldId id="295" r:id="rId15"/>
    <p:sldId id="296" r:id="rId16"/>
    <p:sldId id="300" r:id="rId17"/>
    <p:sldId id="257" r:id="rId18"/>
    <p:sldId id="260" r:id="rId19"/>
    <p:sldId id="278" r:id="rId20"/>
    <p:sldId id="268" r:id="rId21"/>
    <p:sldId id="269" r:id="rId22"/>
    <p:sldId id="270" r:id="rId23"/>
    <p:sldId id="298" r:id="rId24"/>
    <p:sldId id="299" r:id="rId25"/>
    <p:sldId id="274" r:id="rId26"/>
    <p:sldId id="277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C3BCD-6617-41DE-B5C9-3EEB624584BC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A4605-6D3D-48D5-AAB3-C6EDC0B18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38163"/>
            <a:ext cx="8320872" cy="223224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Олимпиада </a:t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по формированию речевого слуха и произносительной стороны речи</a:t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для учащихся 2 – 3 классов (слабослышащие)</a:t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«Слушаю и говорю»</a:t>
            </a:r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042" b="8695"/>
          <a:stretch>
            <a:fillRect/>
          </a:stretch>
        </p:blipFill>
        <p:spPr bwMode="auto">
          <a:xfrm>
            <a:off x="7308304" y="0"/>
            <a:ext cx="1480112" cy="1158371"/>
          </a:xfrm>
          <a:prstGeom prst="rect">
            <a:avLst/>
          </a:prstGeom>
          <a:noFill/>
        </p:spPr>
      </p:pic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083" t="56889" r="61823" b="19263"/>
          <a:stretch>
            <a:fillRect/>
          </a:stretch>
        </p:blipFill>
        <p:spPr bwMode="auto">
          <a:xfrm>
            <a:off x="571472" y="5000636"/>
            <a:ext cx="1928826" cy="164307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3192" y="3014494"/>
            <a:ext cx="4197616" cy="373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3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85828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/>
              <a:t>5. </a:t>
            </a:r>
            <a:r>
              <a:rPr lang="ru-RU" sz="3200" b="1" dirty="0" err="1"/>
              <a:t>Посмотри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те</a:t>
            </a:r>
            <a:r>
              <a:rPr lang="ru-RU" sz="3200" b="1" dirty="0"/>
              <a:t> </a:t>
            </a:r>
            <a:r>
              <a:rPr lang="ru-RU" sz="3200" b="1" dirty="0" err="1"/>
              <a:t>про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филь</a:t>
            </a:r>
            <a:r>
              <a:rPr lang="ru-RU" sz="3200" b="1" dirty="0"/>
              <a:t> </a:t>
            </a:r>
            <a:r>
              <a:rPr lang="ru-RU" sz="3200" b="1" dirty="0" err="1"/>
              <a:t>зву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ка</a:t>
            </a:r>
            <a:r>
              <a:rPr lang="ru-RU" sz="3200" b="1" dirty="0"/>
              <a:t>. </a:t>
            </a:r>
            <a:r>
              <a:rPr lang="ru-RU" sz="3200" b="1" dirty="0" err="1"/>
              <a:t>Како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й</a:t>
            </a:r>
            <a:r>
              <a:rPr lang="ru-RU" sz="3200" b="1" dirty="0"/>
              <a:t> </a:t>
            </a:r>
            <a:r>
              <a:rPr lang="ru-RU" sz="3200" b="1" dirty="0" err="1"/>
              <a:t>э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то</a:t>
            </a:r>
            <a:r>
              <a:rPr lang="ru-RU" sz="3200" b="1" dirty="0"/>
              <a:t> звук?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78761" y="1678769"/>
            <a:ext cx="578647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 err="1"/>
              <a:t>Вы</a:t>
            </a:r>
            <a:r>
              <a:rPr lang="ru-RU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u="sng" dirty="0" err="1"/>
              <a:t>берите</a:t>
            </a:r>
            <a:r>
              <a:rPr lang="ru-RU" sz="3200" u="sng" dirty="0"/>
              <a:t> </a:t>
            </a:r>
            <a:r>
              <a:rPr lang="ru-RU" sz="3200" u="sng" dirty="0" err="1"/>
              <a:t>вариа</a:t>
            </a:r>
            <a:r>
              <a:rPr lang="ru-RU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u="sng" dirty="0" err="1"/>
              <a:t>нт</a:t>
            </a:r>
            <a:r>
              <a:rPr lang="ru-RU" sz="3200" u="sng" dirty="0"/>
              <a:t> </a:t>
            </a:r>
            <a:r>
              <a:rPr lang="ru-RU" sz="3200" u="sng" dirty="0" err="1"/>
              <a:t>отве</a:t>
            </a:r>
            <a:r>
              <a:rPr lang="ru-RU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u="sng" dirty="0" err="1"/>
              <a:t>та</a:t>
            </a:r>
            <a:r>
              <a:rPr lang="ru-RU" sz="3200" u="sng" dirty="0"/>
              <a:t>.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eriod"/>
            </a:pPr>
            <a:r>
              <a:rPr lang="ru-RU" sz="3600" dirty="0"/>
              <a:t>Ф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eriod"/>
            </a:pPr>
            <a:r>
              <a:rPr lang="ru-RU" sz="3600" dirty="0"/>
              <a:t>В</a:t>
            </a:r>
          </a:p>
          <a:p>
            <a:pPr marL="742950" indent="-742950">
              <a:lnSpc>
                <a:spcPct val="200000"/>
              </a:lnSpc>
              <a:buFont typeface="+mj-lt"/>
              <a:buAutoNum type="arabicPeriod"/>
            </a:pPr>
            <a:r>
              <a:rPr lang="ru-RU" sz="3600" dirty="0"/>
              <a:t>П</a:t>
            </a:r>
          </a:p>
        </p:txBody>
      </p:sp>
      <p:pic>
        <p:nvPicPr>
          <p:cNvPr id="23" name="Рисунок 22" descr="Рецензия покупателя на &quot;Артикуляция звуков в графическом изображении.  Учебно-демонстрационный материал&quot; - Издательство Альфа-книга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9" t="19200" r="9497" b="27396"/>
          <a:stretch/>
        </p:blipFill>
        <p:spPr bwMode="auto">
          <a:xfrm>
            <a:off x="4716016" y="2584964"/>
            <a:ext cx="3471316" cy="325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133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062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775813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6. </a:t>
            </a:r>
            <a:r>
              <a:rPr lang="ru-RU" sz="3600" b="1" dirty="0" err="1"/>
              <a:t>Прочита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йте</a:t>
            </a:r>
            <a:r>
              <a:rPr lang="ru-RU" sz="3600" b="1" dirty="0"/>
              <a:t> </a:t>
            </a:r>
            <a:r>
              <a:rPr lang="ru-RU" sz="3600" b="1" dirty="0" err="1"/>
              <a:t>предложе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ние</a:t>
            </a:r>
            <a:r>
              <a:rPr lang="ru-RU" sz="3600" b="1" dirty="0"/>
              <a:t>. </a:t>
            </a:r>
            <a:br>
              <a:rPr lang="ru-RU" sz="3600" b="1" dirty="0"/>
            </a:br>
            <a:r>
              <a:rPr lang="ru-RU" sz="3600" b="1" dirty="0"/>
              <a:t>Начерти́ </a:t>
            </a:r>
            <a:r>
              <a:rPr lang="ru-RU" sz="3600" b="1" dirty="0" err="1"/>
              <a:t>схе́му</a:t>
            </a:r>
            <a:r>
              <a:rPr lang="ru-RU" sz="3600" b="1" dirty="0"/>
              <a:t> к </a:t>
            </a:r>
            <a:r>
              <a:rPr lang="ru-RU" sz="3600" b="1" dirty="0" err="1"/>
              <a:t>предложе́нию</a:t>
            </a:r>
            <a:r>
              <a:rPr lang="ru-RU" sz="3600" b="1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68216" y="2204864"/>
            <a:ext cx="5807568" cy="92869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5400" dirty="0" err="1"/>
              <a:t>Сего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5400" dirty="0" err="1"/>
              <a:t>дня</a:t>
            </a:r>
            <a:r>
              <a:rPr lang="ru-RU" sz="5400" dirty="0"/>
              <a:t> </a:t>
            </a:r>
            <a:r>
              <a:rPr lang="ru-RU" sz="5400" dirty="0" err="1"/>
              <a:t>моро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5400" dirty="0" err="1"/>
              <a:t>зная</a:t>
            </a:r>
            <a:r>
              <a:rPr lang="ru-RU" sz="5400" dirty="0"/>
              <a:t> </a:t>
            </a:r>
            <a:r>
              <a:rPr lang="ru-RU" sz="5400" dirty="0" err="1"/>
              <a:t>пого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5400" dirty="0" err="1"/>
              <a:t>да</a:t>
            </a:r>
            <a:r>
              <a:rPr lang="ru-RU" sz="5400" dirty="0"/>
              <a:t>!</a:t>
            </a:r>
          </a:p>
        </p:txBody>
      </p:sp>
      <p:sp>
        <p:nvSpPr>
          <p:cNvPr id="14" name="Дуга 13"/>
          <p:cNvSpPr/>
          <p:nvPr/>
        </p:nvSpPr>
        <p:spPr>
          <a:xfrm rot="7307752">
            <a:off x="4826429" y="856497"/>
            <a:ext cx="428628" cy="561662"/>
          </a:xfrm>
          <a:prstGeom prst="arc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В Башкирии ожидается морозная погода. Новости Уфы и Башкирии - 06 декабр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455" y="3348129"/>
            <a:ext cx="4968552" cy="268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59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7. </a:t>
            </a:r>
            <a:r>
              <a:rPr lang="ru-RU" sz="3600" b="1" dirty="0" err="1"/>
              <a:t>Прочита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йте</a:t>
            </a:r>
            <a:r>
              <a:rPr lang="ru-RU" sz="3600" b="1" dirty="0"/>
              <a:t> </a:t>
            </a:r>
            <a:r>
              <a:rPr lang="ru-RU" sz="3600" b="1" dirty="0" err="1"/>
              <a:t>пра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вило</a:t>
            </a:r>
            <a:r>
              <a:rPr lang="ru-RU" sz="3600" b="1" dirty="0"/>
              <a:t>. </a:t>
            </a:r>
            <a:br>
              <a:rPr lang="ru-RU" sz="3600" b="1" dirty="0"/>
            </a:br>
            <a:r>
              <a:rPr lang="ru-RU" sz="3600" b="1" dirty="0" err="1"/>
              <a:t>Допо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лните</a:t>
            </a:r>
            <a:r>
              <a:rPr lang="ru-RU" sz="3600" b="1" dirty="0"/>
              <a:t> </a:t>
            </a:r>
            <a:r>
              <a:rPr lang="ru-RU" sz="3600" b="1" dirty="0" err="1"/>
              <a:t>пра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вило</a:t>
            </a:r>
            <a:r>
              <a:rPr lang="ru-RU" sz="3600" b="1" dirty="0"/>
              <a:t>. 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113829" y="1316490"/>
            <a:ext cx="186374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786446" y="3966896"/>
            <a:ext cx="2857486" cy="2891104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CB07E98-5998-45C5-AE62-75B426CF5293}"/>
              </a:ext>
            </a:extLst>
          </p:cNvPr>
          <p:cNvSpPr/>
          <p:nvPr/>
        </p:nvSpPr>
        <p:spPr>
          <a:xfrm>
            <a:off x="971600" y="2521337"/>
            <a:ext cx="767233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6751320" algn="l"/>
              </a:tabLst>
            </a:pP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конце́ </a:t>
            </a:r>
            <a:r>
              <a:rPr lang="ru-RU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сло́ва</a:t>
            </a: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вме́сто</a:t>
            </a: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зво́нких</a:t>
            </a: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согла́сных</a:t>
            </a: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говори́м</a:t>
            </a: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__________.</a:t>
            </a:r>
            <a:endParaRPr lang="ru-RU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02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775813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8. </a:t>
            </a:r>
            <a:r>
              <a:rPr lang="ru-RU" sz="3600" b="1" dirty="0" err="1"/>
              <a:t>Прочита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йте</a:t>
            </a:r>
            <a:r>
              <a:rPr lang="ru-RU" sz="3600" b="1" dirty="0"/>
              <a:t> </a:t>
            </a:r>
            <a:r>
              <a:rPr lang="ru-RU" sz="3600" b="1" dirty="0" err="1"/>
              <a:t>предложе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ние</a:t>
            </a:r>
            <a:r>
              <a:rPr lang="ru-RU" sz="3600" b="1" dirty="0"/>
              <a:t>.</a:t>
            </a:r>
            <a:br>
              <a:rPr lang="ru-RU" sz="3600" b="1" dirty="0"/>
            </a:br>
            <a:r>
              <a:rPr lang="ru-RU" sz="3600" b="1" dirty="0"/>
              <a:t> </a:t>
            </a:r>
            <a:r>
              <a:rPr lang="ru-RU" sz="3600" b="1" dirty="0" err="1"/>
              <a:t>Поста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вьте</a:t>
            </a:r>
            <a:r>
              <a:rPr lang="ru-RU" sz="3600" b="1" dirty="0"/>
              <a:t> </a:t>
            </a:r>
            <a:r>
              <a:rPr lang="ru-RU" sz="3600" b="1" dirty="0" err="1"/>
              <a:t>надстро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чные</a:t>
            </a:r>
            <a:r>
              <a:rPr lang="ru-RU" sz="3600" b="1" dirty="0"/>
              <a:t> </a:t>
            </a:r>
            <a:r>
              <a:rPr lang="ru-RU" sz="3600" b="1" dirty="0" err="1"/>
              <a:t>зна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ки</a:t>
            </a:r>
            <a:r>
              <a:rPr lang="ru-RU" sz="3600" b="1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053858"/>
            <a:ext cx="7758137" cy="9001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/>
              <a:t> Папа купил большой арбуз.</a:t>
            </a:r>
          </a:p>
          <a:p>
            <a:pPr>
              <a:buNone/>
            </a:pP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1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4" t="62073" r="65729" b="17189"/>
          <a:stretch>
            <a:fillRect/>
          </a:stretch>
        </p:blipFill>
        <p:spPr bwMode="auto">
          <a:xfrm>
            <a:off x="571472" y="5429240"/>
            <a:ext cx="1500198" cy="1428760"/>
          </a:xfrm>
          <a:prstGeom prst="rect">
            <a:avLst/>
          </a:prstGeom>
          <a:noFill/>
        </p:spPr>
      </p:pic>
      <p:pic>
        <p:nvPicPr>
          <p:cNvPr id="5124" name="Picture 4" descr="Сладкий и негадкий: секреты покупки арбуза • Чтиво • Сибдеп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0" t="387" b="1"/>
          <a:stretch/>
        </p:blipFill>
        <p:spPr bwMode="auto">
          <a:xfrm>
            <a:off x="2479804" y="3095359"/>
            <a:ext cx="418439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81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939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" y="296757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/>
              <a:t>9. </a:t>
            </a:r>
            <a:r>
              <a:rPr lang="ru-RU" sz="3200" b="1" dirty="0" err="1"/>
              <a:t>Прочита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йте</a:t>
            </a:r>
            <a:r>
              <a:rPr lang="ru-RU" sz="3200" b="1" dirty="0"/>
              <a:t> слова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/>
              <a:t>. </a:t>
            </a:r>
            <a:br>
              <a:rPr lang="ru-RU" sz="3200" b="1" dirty="0"/>
            </a:b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Раздели́ слова́ на .</a:t>
            </a:r>
            <a:endParaRPr lang="ru-RU" sz="3200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EF63EBA-5A02-4650-9CF3-9B18D96F303B}"/>
              </a:ext>
            </a:extLst>
          </p:cNvPr>
          <p:cNvSpPr/>
          <p:nvPr/>
        </p:nvSpPr>
        <p:spPr>
          <a:xfrm>
            <a:off x="955762" y="1124744"/>
            <a:ext cx="4572000" cy="37507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0"/>
              </a:spcAft>
              <a:tabLst>
                <a:tab pos="6751320" algn="l"/>
              </a:tabLs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75132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6751320" algn="l"/>
              </a:tabLst>
            </a:pPr>
            <a:r>
              <a:rPr lang="ru-RU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Моро́з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_________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6751320" algn="l"/>
              </a:tabLst>
            </a:pPr>
            <a:r>
              <a:rPr lang="ru-RU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Ве́тер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__________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6751320" algn="l"/>
              </a:tabLst>
            </a:pPr>
            <a:r>
              <a:rPr lang="ru-RU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Пого́да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_________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bogoroditskievesti.ru/upload/iblock/4ce/4cea2d873cf5d0bd8fa3104941acf371.png">
            <a:extLst>
              <a:ext uri="{FF2B5EF4-FFF2-40B4-BE49-F238E27FC236}">
                <a16:creationId xmlns:a16="http://schemas.microsoft.com/office/drawing/2014/main" id="{CCB9C31A-2C09-4BE0-92A8-E488ADA857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62"/>
          <a:stretch/>
        </p:blipFill>
        <p:spPr bwMode="auto">
          <a:xfrm>
            <a:off x="5374779" y="3742906"/>
            <a:ext cx="3127307" cy="271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bogoroditskievesti.ru/upload/iblock/4ce/4cea2d873cf5d0bd8fa3104941acf371.png">
            <a:extLst>
              <a:ext uri="{FF2B5EF4-FFF2-40B4-BE49-F238E27FC236}">
                <a16:creationId xmlns:a16="http://schemas.microsoft.com/office/drawing/2014/main" id="{CF1819C6-CB73-4A25-9748-65548D9348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68"/>
          <a:stretch/>
        </p:blipFill>
        <p:spPr bwMode="auto">
          <a:xfrm>
            <a:off x="5796136" y="1621061"/>
            <a:ext cx="2536844" cy="309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649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431" y="487367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/>
              <a:t>10. </a:t>
            </a:r>
            <a:r>
              <a:rPr lang="ru-RU" sz="3200" b="1" dirty="0" err="1"/>
              <a:t>Вы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берите</a:t>
            </a:r>
            <a:r>
              <a:rPr lang="ru-RU" sz="3200" b="1" dirty="0"/>
              <a:t> </a:t>
            </a:r>
            <a:r>
              <a:rPr lang="ru-RU" sz="3200" b="1" dirty="0" err="1"/>
              <a:t>сло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во</a:t>
            </a:r>
            <a:r>
              <a:rPr lang="ru-RU" sz="3200" b="1" dirty="0"/>
              <a:t>, в </a:t>
            </a:r>
            <a:r>
              <a:rPr lang="ru-RU" sz="3200" b="1" dirty="0" err="1"/>
              <a:t>кото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ром</a:t>
            </a:r>
            <a:r>
              <a:rPr lang="ru-RU" sz="3200" b="1" dirty="0"/>
              <a:t> 5 </a:t>
            </a:r>
            <a:r>
              <a:rPr lang="ru-RU" sz="3200" b="1" dirty="0" err="1"/>
              <a:t>согла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сных</a:t>
            </a:r>
            <a:r>
              <a:rPr lang="ru-RU" sz="3200" b="1" dirty="0"/>
              <a:t> </a:t>
            </a:r>
            <a:r>
              <a:rPr lang="ru-RU" sz="3200" b="1" dirty="0" err="1"/>
              <a:t>зву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ков</a:t>
            </a:r>
            <a:r>
              <a:rPr lang="ru-RU" sz="3200" b="1" dirty="0"/>
              <a:t>.</a:t>
            </a:r>
          </a:p>
        </p:txBody>
      </p:sp>
      <p:sp>
        <p:nvSpPr>
          <p:cNvPr id="14" name="Дуга 13"/>
          <p:cNvSpPr/>
          <p:nvPr/>
        </p:nvSpPr>
        <p:spPr>
          <a:xfrm rot="7307752">
            <a:off x="4243769" y="530104"/>
            <a:ext cx="428628" cy="642942"/>
          </a:xfrm>
          <a:prstGeom prst="arc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314811" y="1772816"/>
            <a:ext cx="62865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0" indent="-742950">
              <a:lnSpc>
                <a:spcPct val="200000"/>
              </a:lnSpc>
              <a:buFont typeface="+mj-lt"/>
              <a:buAutoNum type="arabicPeriod"/>
            </a:pPr>
            <a:r>
              <a:rPr lang="ru-RU" sz="3600" dirty="0" err="1"/>
              <a:t>гру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ша</a:t>
            </a:r>
            <a:endParaRPr lang="ru-RU" sz="3600" dirty="0"/>
          </a:p>
          <a:p>
            <a:pPr marL="742950" lvl="0" indent="-742950">
              <a:lnSpc>
                <a:spcPct val="200000"/>
              </a:lnSpc>
              <a:buFont typeface="+mj-lt"/>
              <a:buAutoNum type="arabicPeriod"/>
            </a:pPr>
            <a:r>
              <a:rPr lang="ru-RU" sz="3600" dirty="0" err="1"/>
              <a:t>я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блоко</a:t>
            </a:r>
            <a:endParaRPr lang="ru-RU" sz="3600" dirty="0"/>
          </a:p>
          <a:p>
            <a:pPr marL="742950" lvl="0" indent="-742950">
              <a:lnSpc>
                <a:spcPct val="200000"/>
              </a:lnSpc>
              <a:buFont typeface="+mj-lt"/>
              <a:buAutoNum type="arabicPeriod"/>
            </a:pPr>
            <a:r>
              <a:rPr lang="ru-RU" sz="3600" dirty="0" err="1"/>
              <a:t>бана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н</a:t>
            </a:r>
            <a:r>
              <a:rPr lang="ru-RU" sz="3600" dirty="0"/>
              <a:t> </a:t>
            </a:r>
            <a:endParaRPr lang="ru-RU" dirty="0"/>
          </a:p>
          <a:p>
            <a:endParaRPr lang="ru-RU" dirty="0"/>
          </a:p>
        </p:txBody>
      </p:sp>
      <p:pic>
        <p:nvPicPr>
          <p:cNvPr id="3" name="Picture 2" descr="груша банана яблока стоковое изображение. изображение насчитывающей груша -  227697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6103">
            <a:off x="3175843" y="2780928"/>
            <a:ext cx="5746598" cy="381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285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pic>
        <p:nvPicPr>
          <p:cNvPr id="6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611560" y="404664"/>
            <a:ext cx="6923786" cy="2285992"/>
          </a:xfrm>
          <a:prstGeom prst="wedgeEllipseCallout">
            <a:avLst>
              <a:gd name="adj1" fmla="val -15964"/>
              <a:gd name="adj2" fmla="val 11302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2636912"/>
            <a:ext cx="3514602" cy="402560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476672"/>
            <a:ext cx="6643734" cy="157163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Слу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шайте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внима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тельно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buNone/>
            </a:pP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Рабо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тайте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вду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мчиво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5229200"/>
            <a:ext cx="4932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часть. 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Формирование речевого слуха.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735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1470025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Послу́шайте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предложе́ние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Напиши́те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то, что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услы́шали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dirty="0"/>
          </a:p>
        </p:txBody>
      </p:sp>
      <p:pic>
        <p:nvPicPr>
          <p:cNvPr id="12290" name="Picture 2" descr="http://www.sluh-deti.ru/images/1_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762242"/>
            <a:ext cx="6143636" cy="409575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85852" y="785794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1.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9144000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dirty="0" err="1"/>
              <a:t>Прочита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те</a:t>
            </a:r>
            <a:r>
              <a:rPr lang="ru-RU" sz="3600" dirty="0"/>
              <a:t> </a:t>
            </a:r>
            <a:r>
              <a:rPr lang="ru-RU" sz="3600" dirty="0" err="1"/>
              <a:t>те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ксты</a:t>
            </a:r>
            <a:r>
              <a:rPr lang="ru-RU" sz="3600" dirty="0"/>
              <a:t>. </a:t>
            </a:r>
            <a:r>
              <a:rPr lang="ru-RU" sz="3600" dirty="0" err="1"/>
              <a:t>Послу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шай</a:t>
            </a:r>
            <a:r>
              <a:rPr lang="ru-RU" sz="3600" dirty="0"/>
              <a:t>.</a:t>
            </a:r>
            <a:br>
              <a:rPr lang="ru-RU" sz="3600" dirty="0"/>
            </a:br>
            <a:r>
              <a:rPr lang="ru-RU" sz="3600" dirty="0" err="1"/>
              <a:t>Вы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берите</a:t>
            </a:r>
            <a:r>
              <a:rPr lang="ru-RU" sz="3600" dirty="0"/>
              <a:t> тот текст, </a:t>
            </a:r>
            <a:r>
              <a:rPr lang="ru-RU" sz="3600" dirty="0" err="1"/>
              <a:t>кото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рый</a:t>
            </a:r>
            <a:r>
              <a:rPr lang="ru-RU" sz="3600" dirty="0"/>
              <a:t> </a:t>
            </a:r>
            <a:r>
              <a:rPr lang="ru-RU" sz="3600" dirty="0" err="1"/>
              <a:t>услы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шали</a:t>
            </a:r>
            <a:r>
              <a:rPr lang="ru-RU" sz="3600" dirty="0"/>
              <a:t>. </a:t>
            </a:r>
          </a:p>
        </p:txBody>
      </p:sp>
      <p:pic>
        <p:nvPicPr>
          <p:cNvPr id="6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4" t="63110" r="63386" b="15116"/>
          <a:stretch>
            <a:fillRect/>
          </a:stretch>
        </p:blipFill>
        <p:spPr bwMode="auto">
          <a:xfrm>
            <a:off x="571472" y="5357826"/>
            <a:ext cx="1714512" cy="150017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071538" y="357166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2.</a:t>
            </a: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123522"/>
              </p:ext>
            </p:extLst>
          </p:nvPr>
        </p:nvGraphicFramePr>
        <p:xfrm>
          <a:off x="769816" y="2107148"/>
          <a:ext cx="7604368" cy="4389120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392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2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75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751320" algn="l"/>
                        </a:tabLst>
                      </a:pPr>
                      <a:r>
                        <a:rPr lang="ru-RU" sz="3200" b="1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751320" algn="l"/>
                        </a:tabLst>
                      </a:pP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Ко́нчились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моро́зные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дни.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Со́лнышко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уже́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гре́ет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жа́рко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Побежа́ли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зво́нкие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ручейки́.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Жо́ра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сде́лал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бума́жный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кора́блик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Он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запусти́л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кора́блик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ручеёк.</a:t>
                      </a:r>
                      <a:endParaRPr lang="ru-RU" sz="24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5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751320" algn="l"/>
                        </a:tabLst>
                      </a:pPr>
                      <a:r>
                        <a:rPr lang="ru-RU" sz="3200" b="1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Прилете́ли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дрозды́. Позади́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зимо́вка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чужи́х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ю́жных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леса́х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Позади́ тяжёлый далёкий перелёт.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Пти́цы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сложи́ли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берёзе гнездо́ из </a:t>
                      </a:r>
                      <a:r>
                        <a:rPr lang="ru-RU" sz="3200" b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сухи́х</a:t>
                      </a:r>
                      <a:r>
                        <a:rPr lang="ru-RU" sz="3200" b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трав.</a:t>
                      </a:r>
                      <a:endParaRPr lang="ru-RU" sz="24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dirty="0" err="1"/>
              <a:t>Послу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шайте</a:t>
            </a:r>
            <a:r>
              <a:rPr lang="ru-RU" sz="3600" dirty="0"/>
              <a:t>. </a:t>
            </a:r>
            <a:r>
              <a:rPr lang="ru-RU" sz="3600" dirty="0" err="1"/>
              <a:t>Вы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берите</a:t>
            </a:r>
            <a:r>
              <a:rPr lang="ru-RU" sz="3600" dirty="0"/>
              <a:t> </a:t>
            </a:r>
            <a:r>
              <a:rPr lang="ru-RU" sz="3600" dirty="0" err="1"/>
              <a:t>карти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нку</a:t>
            </a:r>
            <a:r>
              <a:rPr lang="ru-RU" sz="3600" dirty="0"/>
              <a:t> к </a:t>
            </a:r>
            <a:r>
              <a:rPr lang="ru-RU" sz="3600" dirty="0" err="1"/>
              <a:t>предложени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ю</a:t>
            </a:r>
            <a:r>
              <a:rPr lang="ru-RU" sz="3600" dirty="0"/>
              <a:t>, </a:t>
            </a:r>
            <a:r>
              <a:rPr lang="ru-RU" sz="3600" dirty="0" err="1"/>
              <a:t>кото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рое</a:t>
            </a:r>
            <a:r>
              <a:rPr lang="ru-RU" sz="3600" dirty="0"/>
              <a:t> </a:t>
            </a:r>
            <a:r>
              <a:rPr lang="ru-RU" sz="3600" dirty="0" err="1"/>
              <a:t>услы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шали</a:t>
            </a:r>
            <a:r>
              <a:rPr lang="ru-RU" sz="3600" dirty="0"/>
              <a:t>. </a:t>
            </a:r>
          </a:p>
        </p:txBody>
      </p:sp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20208" t="57926" r="59479" b="18226"/>
          <a:stretch>
            <a:fillRect/>
          </a:stretch>
        </p:blipFill>
        <p:spPr bwMode="auto">
          <a:xfrm>
            <a:off x="500034" y="5214926"/>
            <a:ext cx="1857388" cy="1643074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714348" y="428604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3.</a:t>
            </a:r>
          </a:p>
        </p:txBody>
      </p:sp>
      <p:pic>
        <p:nvPicPr>
          <p:cNvPr id="20" name="Рисунок 19" descr="Предлоги: с, из, у, за, над. Развивающая игра-лото для детей 5-8 лет.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" t="8610" r="78929" b="57469"/>
          <a:stretch/>
        </p:blipFill>
        <p:spPr bwMode="auto">
          <a:xfrm>
            <a:off x="991566" y="4005064"/>
            <a:ext cx="1996257" cy="23158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Предлоги: с, из, у, за, над. Развивающая игра-лото для детей 5-8 лет.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5" t="5823" r="54343" b="58476"/>
          <a:stretch/>
        </p:blipFill>
        <p:spPr bwMode="auto">
          <a:xfrm>
            <a:off x="3794709" y="2348880"/>
            <a:ext cx="1975434" cy="2369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 descr="Предлоги: с, из, у, за, над. Развивающая игра-лото для детей 5-8 лет.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40" t="11146" r="2772" b="63798"/>
          <a:stretch/>
        </p:blipFill>
        <p:spPr bwMode="auto">
          <a:xfrm>
            <a:off x="5922534" y="4305152"/>
            <a:ext cx="2081358" cy="18195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«ОЛИМПИАДА»?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876"/>
            <a:ext cx="8229600" cy="12144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/>
              <a:t>Олимпиада – это соревнование. 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3214678" y="1928802"/>
            <a:ext cx="3429818" cy="357984"/>
            <a:chOff x="3142446" y="571480"/>
            <a:chExt cx="3429818" cy="357984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5400000" flipH="1" flipV="1">
              <a:off x="3070611" y="786191"/>
              <a:ext cx="215108" cy="7143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6429388" y="642918"/>
              <a:ext cx="214314" cy="7143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000496" y="785794"/>
              <a:ext cx="214314" cy="158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/>
        </p:nvGrpSpPr>
        <p:grpSpPr>
          <a:xfrm>
            <a:off x="785786" y="3500438"/>
            <a:ext cx="6572296" cy="285752"/>
            <a:chOff x="857224" y="2285992"/>
            <a:chExt cx="6572296" cy="28575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rot="5400000" flipH="1" flipV="1">
              <a:off x="2786050" y="2428868"/>
              <a:ext cx="214314" cy="7143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 flipV="1">
              <a:off x="4143372" y="2428868"/>
              <a:ext cx="214314" cy="7143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4643438" y="2571744"/>
              <a:ext cx="214314" cy="0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857224" y="2500306"/>
              <a:ext cx="214314" cy="0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 flipH="1" flipV="1">
              <a:off x="7286644" y="2357430"/>
              <a:ext cx="214314" cy="7143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5214942" y="2571744"/>
              <a:ext cx="214314" cy="0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6715140" y="2571744"/>
              <a:ext cx="214314" cy="0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701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73946"/>
            <a:ext cx="8286808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Послу́шайте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соста́вьте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предложе́ние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Запиши́те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предложе́ние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636912"/>
            <a:ext cx="7929618" cy="3816424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космонавтики     12   </a:t>
            </a:r>
          </a:p>
          <a:p>
            <a:pPr algn="r"/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 - День   апреля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8628" y="386547"/>
            <a:ext cx="614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4.</a:t>
            </a:r>
          </a:p>
        </p:txBody>
      </p:sp>
      <p:pic>
        <p:nvPicPr>
          <p:cNvPr id="7170" name="Picture 2" descr="День космонавтики — — Мероприятия — Культурный центр «Москвич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83" y="4248704"/>
            <a:ext cx="4174874" cy="260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8286808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Допо́лните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предложе́ние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словосочета́нием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Послу́шайте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214686"/>
            <a:ext cx="7200928" cy="17526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Москва - ___ ___.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1604" y="428604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5.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dirty="0" err="1"/>
              <a:t>Поста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вьте</a:t>
            </a:r>
            <a:r>
              <a:rPr lang="ru-RU" sz="3600" dirty="0"/>
              <a:t> знак </a:t>
            </a:r>
            <a:r>
              <a:rPr lang="ru-RU" sz="3600" dirty="0" err="1"/>
              <a:t>препина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ния</a:t>
            </a:r>
            <a:r>
              <a:rPr lang="ru-RU" sz="3600" dirty="0"/>
              <a:t> (! ? .) </a:t>
            </a:r>
            <a:r>
              <a:rPr lang="ru-RU" sz="3600" dirty="0" err="1"/>
              <a:t>Послу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шайте</a:t>
            </a:r>
            <a:r>
              <a:rPr lang="ru-RU" sz="3600" dirty="0"/>
              <a:t>.</a:t>
            </a:r>
          </a:p>
        </p:txBody>
      </p:sp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188" t="60000" r="62604" b="18226"/>
          <a:stretch>
            <a:fillRect/>
          </a:stretch>
        </p:blipFill>
        <p:spPr bwMode="auto">
          <a:xfrm>
            <a:off x="571472" y="5357802"/>
            <a:ext cx="1847832" cy="1500198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0788" y="2766458"/>
            <a:ext cx="6400800" cy="1752600"/>
          </a:xfrm>
        </p:spPr>
        <p:txBody>
          <a:bodyPr>
            <a:noAutofit/>
          </a:bodyPr>
          <a:lstStyle/>
          <a:p>
            <a:r>
              <a:rPr lang="ru-RU" sz="4000" b="1" dirty="0" err="1">
                <a:solidFill>
                  <a:schemeClr val="tx1"/>
                </a:solidFill>
              </a:rPr>
              <a:t>Краси́вый</a:t>
            </a:r>
            <a:r>
              <a:rPr lang="ru-RU" sz="4000" b="1" dirty="0">
                <a:solidFill>
                  <a:schemeClr val="tx1"/>
                </a:solidFill>
              </a:rPr>
              <a:t> котёнок__</a:t>
            </a:r>
          </a:p>
          <a:p>
            <a:r>
              <a:rPr lang="ru-RU" sz="4000" b="1" dirty="0" err="1">
                <a:solidFill>
                  <a:schemeClr val="tx1"/>
                </a:solidFill>
              </a:rPr>
              <a:t>Како́й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краси́вый</a:t>
            </a:r>
            <a:r>
              <a:rPr lang="ru-RU" sz="4000" b="1" dirty="0">
                <a:solidFill>
                  <a:schemeClr val="tx1"/>
                </a:solidFill>
              </a:rPr>
              <a:t> котёнок__</a:t>
            </a:r>
          </a:p>
          <a:p>
            <a:r>
              <a:rPr lang="ru-RU" sz="4000" b="1" dirty="0" err="1">
                <a:solidFill>
                  <a:schemeClr val="tx1"/>
                </a:solidFill>
              </a:rPr>
              <a:t>Краси́вый</a:t>
            </a:r>
            <a:r>
              <a:rPr lang="ru-RU" sz="4000" b="1" dirty="0">
                <a:solidFill>
                  <a:schemeClr val="tx1"/>
                </a:solidFill>
              </a:rPr>
              <a:t> котёнок__</a:t>
            </a:r>
          </a:p>
        </p:txBody>
      </p:sp>
      <p:pic>
        <p:nvPicPr>
          <p:cNvPr id="7172" name="Picture 4" descr="http://static5.depositphotos.com/1001911/519/v/950/depositphotos_5198058-Question-and-exclamation-marks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11" r="53125"/>
          <a:stretch>
            <a:fillRect/>
          </a:stretch>
        </p:blipFill>
        <p:spPr bwMode="auto">
          <a:xfrm flipH="1">
            <a:off x="857224" y="4572008"/>
            <a:ext cx="1132126" cy="1857388"/>
          </a:xfrm>
          <a:prstGeom prst="rect">
            <a:avLst/>
          </a:prstGeom>
          <a:noFill/>
        </p:spPr>
      </p:pic>
      <p:pic>
        <p:nvPicPr>
          <p:cNvPr id="8" name="Picture 4" descr="http://static5.depositphotos.com/1001911/519/v/950/depositphotos_5198058-Question-and-exclamation-marks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073" t="3605"/>
          <a:stretch>
            <a:fillRect/>
          </a:stretch>
        </p:blipFill>
        <p:spPr bwMode="auto">
          <a:xfrm>
            <a:off x="7643834" y="500042"/>
            <a:ext cx="1292297" cy="2286016"/>
          </a:xfrm>
          <a:prstGeom prst="rect">
            <a:avLst/>
          </a:prstGeom>
          <a:noFill/>
        </p:spPr>
      </p:pic>
      <p:pic>
        <p:nvPicPr>
          <p:cNvPr id="7174" name="Picture 6" descr="http://uslide.ru/images/21/27853/736/img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FE9D3"/>
              </a:clrFrom>
              <a:clrTo>
                <a:srgbClr val="EFE9D3">
                  <a:alpha val="0"/>
                </a:srgbClr>
              </a:clrTo>
            </a:clrChange>
          </a:blip>
          <a:srcRect l="11209" t="33968" r="66372" b="22554"/>
          <a:stretch>
            <a:fillRect/>
          </a:stretch>
        </p:blipFill>
        <p:spPr bwMode="auto">
          <a:xfrm>
            <a:off x="785786" y="1000108"/>
            <a:ext cx="1129613" cy="164307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857224" y="357166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6.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625674"/>
            <a:ext cx="7772400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err="1"/>
              <a:t>Послу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шайте</a:t>
            </a:r>
            <a:r>
              <a:rPr lang="ru-RU" sz="3600" b="1" dirty="0"/>
              <a:t> </a:t>
            </a:r>
            <a:r>
              <a:rPr lang="ru-RU" sz="3600" b="1" dirty="0" err="1"/>
              <a:t>предложе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ние</a:t>
            </a:r>
            <a:r>
              <a:rPr lang="ru-RU" sz="3600" dirty="0"/>
              <a:t>.</a:t>
            </a:r>
            <a:br>
              <a:rPr lang="ru-RU" sz="3600" dirty="0"/>
            </a:br>
            <a:r>
              <a:rPr lang="ru-RU" sz="3600" b="1" dirty="0" err="1"/>
              <a:t>Ско́лько</a:t>
            </a:r>
            <a:r>
              <a:rPr lang="ru-RU" sz="3600" b="1" dirty="0"/>
              <a:t> слов в </a:t>
            </a:r>
            <a:r>
              <a:rPr lang="ru-RU" sz="3600" b="1" dirty="0" err="1"/>
              <a:t>предложе́нии</a:t>
            </a:r>
            <a:r>
              <a:rPr lang="ru-RU" sz="3600" b="1" dirty="0"/>
              <a:t>? </a:t>
            </a:r>
          </a:p>
        </p:txBody>
      </p:sp>
      <p:pic>
        <p:nvPicPr>
          <p:cNvPr id="3074" name="Picture 2" descr="http://cdn.promodj.com/afs/8e2ed92c432ffd869262ded53134c73911:resize:2000x2000:same:b9ccab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60" y="2357430"/>
            <a:ext cx="4143404" cy="4143405"/>
          </a:xfrm>
          <a:prstGeom prst="rect">
            <a:avLst/>
          </a:prstGeom>
          <a:noFill/>
        </p:spPr>
      </p:pic>
      <p:sp>
        <p:nvSpPr>
          <p:cNvPr id="3076" name="AutoShape 4" descr="https://lh5.googleusercontent.com/-M-wzEtA5y2A/TYtH0LuV2jI/AAAAAAAABqw/d38sM1j2ktg/s1600/%252525D0%2525259C%252525D0%252525B0%252525D0%252525BC%252525D0%252525B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691680" y="714356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7.</a:t>
            </a:r>
          </a:p>
        </p:txBody>
      </p:sp>
    </p:spTree>
    <p:extLst>
      <p:ext uri="{BB962C8B-B14F-4D97-AF65-F5344CB8AC3E}">
        <p14:creationId xmlns:p14="http://schemas.microsoft.com/office/powerpoint/2010/main" val="32138778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8. </a:t>
            </a:r>
            <a:r>
              <a:rPr lang="ru-RU" sz="4000" b="1" dirty="0" err="1"/>
              <a:t>Прочита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/>
              <a:t>йте</a:t>
            </a:r>
            <a:r>
              <a:rPr lang="ru-RU" sz="4000" b="1" dirty="0"/>
              <a:t> </a:t>
            </a:r>
            <a:r>
              <a:rPr lang="ru-RU" sz="4000" b="1" dirty="0" err="1"/>
              <a:t>предложе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/>
              <a:t>ния</a:t>
            </a:r>
            <a:r>
              <a:rPr lang="ru-RU" sz="4000" b="1" dirty="0"/>
              <a:t>. </a:t>
            </a:r>
            <a:r>
              <a:rPr lang="ru-RU" sz="4000" b="1" dirty="0" err="1"/>
              <a:t>Вы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/>
              <a:t>берите</a:t>
            </a:r>
            <a:r>
              <a:rPr lang="ru-RU" sz="4000" b="1" dirty="0"/>
              <a:t> </a:t>
            </a:r>
            <a:r>
              <a:rPr lang="ru-RU" sz="4000" b="1" dirty="0" err="1"/>
              <a:t>предложе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/>
              <a:t>ние</a:t>
            </a:r>
            <a:r>
              <a:rPr lang="ru-RU" sz="4000" b="1" dirty="0"/>
              <a:t>, в </a:t>
            </a:r>
            <a:r>
              <a:rPr lang="ru-RU" sz="4000" b="1" dirty="0" err="1"/>
              <a:t>кото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/>
              <a:t>ром</a:t>
            </a:r>
            <a:r>
              <a:rPr lang="ru-RU" sz="4000" b="1" dirty="0"/>
              <a:t> </a:t>
            </a:r>
            <a:r>
              <a:rPr lang="ru-RU" sz="4000" b="1" dirty="0" err="1"/>
              <a:t>ве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/>
              <a:t>рно</a:t>
            </a:r>
            <a:r>
              <a:rPr lang="ru-RU" sz="4000" b="1" dirty="0"/>
              <a:t> </a:t>
            </a:r>
            <a:r>
              <a:rPr lang="ru-RU" sz="4000" b="1" dirty="0" err="1"/>
              <a:t>поста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/>
              <a:t>влено</a:t>
            </a:r>
            <a:r>
              <a:rPr lang="ru-RU" sz="4000" b="1" dirty="0"/>
              <a:t> </a:t>
            </a:r>
            <a:r>
              <a:rPr lang="ru-RU" sz="4000" b="1" dirty="0" err="1"/>
              <a:t>ударе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/>
              <a:t>ние</a:t>
            </a:r>
            <a:r>
              <a:rPr lang="ru-RU" sz="4000" b="1" dirty="0"/>
              <a:t>. </a:t>
            </a:r>
            <a:endParaRPr lang="ru-RU" sz="4000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975542"/>
              </p:ext>
            </p:extLst>
          </p:nvPr>
        </p:nvGraphicFramePr>
        <p:xfrm>
          <a:off x="1187624" y="2397156"/>
          <a:ext cx="6768752" cy="2063688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6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75132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751320" algn="l"/>
                        </a:tabLst>
                      </a:pP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Прилете́ли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пере́лётные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пти́цы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75132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Приле́тели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перелё́тные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птицы́.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751320" algn="l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При́летели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пе́релётные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птицы́.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75132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Прилете́ли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перелё́тные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пти́цы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026" name="Picture 2" descr="https://rus.ventasbalss.lv/upload/photo_galleries/1257/cad4c38146daf11be9a81f6cd5566215.jpg">
            <a:extLst>
              <a:ext uri="{FF2B5EF4-FFF2-40B4-BE49-F238E27FC236}">
                <a16:creationId xmlns:a16="http://schemas.microsoft.com/office/drawing/2014/main" id="{B1F6B2A1-7DDA-4202-AAEC-56E3A43FB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508" y="4562176"/>
            <a:ext cx="3354983" cy="223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4723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071546"/>
            <a:ext cx="7772400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err="1"/>
              <a:t>Послу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шайте</a:t>
            </a:r>
            <a:r>
              <a:rPr lang="ru-RU" sz="3600" b="1" dirty="0"/>
              <a:t> текст.</a:t>
            </a:r>
            <a:br>
              <a:rPr lang="ru-RU" sz="3600" b="1" dirty="0"/>
            </a:br>
            <a:r>
              <a:rPr lang="ru-RU" sz="3600" b="1" dirty="0" err="1"/>
              <a:t>Ско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лько</a:t>
            </a:r>
            <a:r>
              <a:rPr lang="ru-RU" sz="3600" b="1" dirty="0"/>
              <a:t> </a:t>
            </a:r>
            <a:r>
              <a:rPr lang="ru-RU" sz="3600" b="1" dirty="0" err="1"/>
              <a:t>предложе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ний</a:t>
            </a:r>
            <a:r>
              <a:rPr lang="ru-RU" sz="3600" b="1" dirty="0"/>
              <a:t> в </a:t>
            </a:r>
            <a:r>
              <a:rPr lang="ru-RU" sz="3600" b="1" dirty="0" err="1"/>
              <a:t>те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ксте</a:t>
            </a:r>
            <a:r>
              <a:rPr lang="ru-RU" sz="3600" b="1" dirty="0"/>
              <a:t>?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3074" name="Picture 2" descr="http://cdn.promodj.com/afs/8e2ed92c432ffd869262ded53134c73911:resize:2000x2000:same:b9ccab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60" y="2357430"/>
            <a:ext cx="4143404" cy="4143405"/>
          </a:xfrm>
          <a:prstGeom prst="rect">
            <a:avLst/>
          </a:prstGeom>
          <a:noFill/>
        </p:spPr>
      </p:pic>
      <p:sp>
        <p:nvSpPr>
          <p:cNvPr id="3076" name="AutoShape 4" descr="https://lh5.googleusercontent.com/-M-wzEtA5y2A/TYtH0LuV2jI/AAAAAAAABqw/d38sM1j2ktg/s1600/%252525D0%2525259C%252525D0%252525B0%252525D0%252525BC%252525D0%252525B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28860" y="684637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9.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6055" y="691123"/>
            <a:ext cx="8501122" cy="1470025"/>
          </a:xfrm>
        </p:spPr>
        <p:txBody>
          <a:bodyPr>
            <a:noAutofit/>
          </a:bodyPr>
          <a:lstStyle/>
          <a:p>
            <a:r>
              <a:rPr lang="ru-RU" sz="3600" dirty="0" err="1"/>
              <a:t>Послу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шайте</a:t>
            </a:r>
            <a:r>
              <a:rPr lang="ru-RU" sz="3600" dirty="0"/>
              <a:t>. </a:t>
            </a:r>
            <a:br>
              <a:rPr lang="ru-RU" sz="3600" dirty="0"/>
            </a:br>
            <a:r>
              <a:rPr lang="ru-RU" sz="3200" dirty="0"/>
              <a:t>Кто </a:t>
            </a:r>
            <a:r>
              <a:rPr lang="ru-RU" sz="3200" dirty="0" err="1"/>
              <a:t>говори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dirty="0" err="1"/>
              <a:t>т</a:t>
            </a:r>
            <a:r>
              <a:rPr lang="ru-RU" sz="3200" dirty="0"/>
              <a:t>: </a:t>
            </a:r>
            <a:r>
              <a:rPr lang="ru-RU" sz="3200" dirty="0" err="1"/>
              <a:t>мужчи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dirty="0" err="1"/>
              <a:t>на</a:t>
            </a:r>
            <a:r>
              <a:rPr lang="ru-RU" sz="3200" dirty="0"/>
              <a:t>, </a:t>
            </a:r>
            <a:r>
              <a:rPr lang="ru-RU" sz="3200" dirty="0" err="1"/>
              <a:t>же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dirty="0" err="1"/>
              <a:t>нщина</a:t>
            </a:r>
            <a:r>
              <a:rPr lang="ru-RU" sz="3200" dirty="0"/>
              <a:t>, ребёнок</a:t>
            </a:r>
            <a:r>
              <a:rPr lang="ru-RU" sz="3600" dirty="0"/>
              <a:t>?</a:t>
            </a:r>
            <a:br>
              <a:rPr lang="ru-RU" sz="3600" dirty="0"/>
            </a:br>
            <a:r>
              <a:rPr lang="ru-RU" sz="3600" dirty="0"/>
              <a:t> </a:t>
            </a:r>
            <a:r>
              <a:rPr lang="ru-RU" sz="3600" dirty="0" err="1"/>
              <a:t>Отме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тьте</a:t>
            </a:r>
            <a:r>
              <a:rPr lang="ru-RU" sz="3600" dirty="0"/>
              <a:t> </a:t>
            </a:r>
            <a:r>
              <a:rPr lang="ru-RU" sz="3600" dirty="0" err="1"/>
              <a:t>пра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вильный</a:t>
            </a:r>
            <a:r>
              <a:rPr lang="ru-RU" sz="3600" dirty="0"/>
              <a:t> </a:t>
            </a:r>
            <a:r>
              <a:rPr lang="ru-RU" sz="3600" dirty="0" err="1"/>
              <a:t>вариа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/>
              <a:t>нт</a:t>
            </a:r>
            <a:r>
              <a:rPr lang="ru-RU" sz="3600" dirty="0"/>
              <a:t>.</a:t>
            </a:r>
          </a:p>
        </p:txBody>
      </p:sp>
      <p:pic>
        <p:nvPicPr>
          <p:cNvPr id="2050" name="Picture 2" descr="http://lh3.googleusercontent.com/-cMrFFNP3Nvw/TYtHx7JcpOI/AAAAAAAABqs/BaqIu77vyyY/s1600/%25D0%259F%25D0%25B0%25D0%25BF%25D0%25B05.jpg"/>
          <p:cNvPicPr>
            <a:picLocks noChangeAspect="1" noChangeArrowheads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1" t="1826" b="1"/>
          <a:stretch/>
        </p:blipFill>
        <p:spPr bwMode="auto">
          <a:xfrm>
            <a:off x="7092280" y="3140968"/>
            <a:ext cx="1683838" cy="3717032"/>
          </a:xfrm>
          <a:prstGeom prst="rect">
            <a:avLst/>
          </a:prstGeom>
          <a:noFill/>
        </p:spPr>
      </p:pic>
      <p:sp>
        <p:nvSpPr>
          <p:cNvPr id="2052" name="AutoShape 4" descr="https://lh5.googleusercontent.com/-M-wzEtA5y2A/TYtH0LuV2jI/AAAAAAAABqw/d38sM1j2ktg/s1600/%252525D0%2525259C%252525D0%252525B0%252525D0%252525BC%252525D0%252525B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lh5.googleusercontent.com/-M-wzEtA5y2A/TYtH0LuV2jI/AAAAAAAABqw/d38sM1j2ktg/s1600/%252525D0%2525259C%252525D0%252525B0%252525D0%252525BC%252525D0%252525B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lh5.googleusercontent.com/-M-wzEtA5y2A/TYtH0LuV2jI/AAAAAAAABqw/d38sM1j2ktg/s1600/%252525D0%2525259C%252525D0%252525B0%252525D0%252525BC%252525D0%252525B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https://lh5.googleusercontent.com/-M-wzEtA5y2A/TYtH0LuV2jI/AAAAAAAABqw/d38sM1j2ktg/s1600/%252525D0%2525259C%252525D0%252525B0%252525D0%252525BC%252525D0%252525B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https://lh5.googleusercontent.com/-M-wzEtA5y2A/TYtH0LuV2jI/AAAAAAAABqw/d38sM1j2ktg/s1600/%252525D0%2525259C%252525D0%252525B0%252525D0%252525BC%252525D0%252525B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 descr="https://lh5.googleusercontent.com/-M-wzEtA5y2A/TYtH0LuV2jI/AAAAAAAABqw/d38sM1j2ktg/s1600/%252525D0%2525259C%252525D0%252525B0%252525D0%252525BC%252525D0%252525B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AutoShape 16" descr="https://lh5.googleusercontent.com/-M-wzEtA5y2A/TYtH0LuV2jI/AAAAAAAABqw/d38sM1j2ktg/s1600/%252525D0%2525259C%252525D0%252525B0%252525D0%252525BC%252525D0%252525B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188" t="60000" r="62604" b="18226"/>
          <a:stretch>
            <a:fillRect/>
          </a:stretch>
        </p:blipFill>
        <p:spPr bwMode="auto">
          <a:xfrm>
            <a:off x="571472" y="5357802"/>
            <a:ext cx="1847832" cy="1500198"/>
          </a:xfrm>
          <a:prstGeom prst="rect">
            <a:avLst/>
          </a:prstGeom>
          <a:noFill/>
        </p:spPr>
      </p:pic>
      <p:pic>
        <p:nvPicPr>
          <p:cNvPr id="2065" name="Picture 17" descr="C:\Users\1\Desktop\Мама5.jpg"/>
          <p:cNvPicPr>
            <a:picLocks noChangeAspect="1" noChangeArrowheads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6" t="1175" b="1"/>
          <a:stretch/>
        </p:blipFill>
        <p:spPr bwMode="auto">
          <a:xfrm>
            <a:off x="1376628" y="3356992"/>
            <a:ext cx="1244657" cy="3523816"/>
          </a:xfrm>
          <a:prstGeom prst="rect">
            <a:avLst/>
          </a:prstGeom>
          <a:noFill/>
        </p:spPr>
      </p:pic>
      <p:sp>
        <p:nvSpPr>
          <p:cNvPr id="2067" name="AutoShape 19" descr="https://lh3.googleusercontent.com/-1O0FKU9rmcQ/TYtH6hdJw8I/AAAAAAAABq8/DMZ0rMi18Mc/s200/%25D0%25A1%25D1%258B%25D0%25BD+%25D1%2581%25D1%2580%25D0%25B5%25D0%25B4%25D0%25BD%25D0%25B8%25D0%25B9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9" name="AutoShape 21" descr="https://lh3.googleusercontent.com/-1O0FKU9rmcQ/TYtH6hdJw8I/AAAAAAAABq8/DMZ0rMi18Mc/s200/%25D0%25A1%25D1%258B%25D0%25BD+%25D1%2581%25D1%2580%25D0%25B5%25D0%25B4%25D0%25BD%25D0%25B8%25D0%25B9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1" name="AutoShape 23" descr="https://lh3.googleusercontent.com/-1O0FKU9rmcQ/TYtH6hdJw8I/AAAAAAAABq8/DMZ0rMi18Mc/s1600/%25D0%25A1%25D1%258B%25D0%25BD+%25D1%2581%25D1%2580%25D0%25B5%25D0%25B4%25D0%25BD%25D0%25B8%25D0%25B9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2" name="Picture 24" descr="C:\Users\1\Desktop\Сын средний5.jpg"/>
          <p:cNvPicPr>
            <a:picLocks noChangeAspect="1" noChangeArrowheads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11" t="2061"/>
          <a:stretch/>
        </p:blipFill>
        <p:spPr bwMode="auto">
          <a:xfrm>
            <a:off x="3926581" y="3936196"/>
            <a:ext cx="1456441" cy="2843212"/>
          </a:xfrm>
          <a:prstGeom prst="rect">
            <a:avLst/>
          </a:prstGeom>
          <a:noFill/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4474060" y="4054560"/>
            <a:ext cx="214314" cy="1588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643174" y="571480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10.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642910" y="500042"/>
            <a:ext cx="7786742" cy="2214578"/>
          </a:xfrm>
          <a:prstGeom prst="wedgeEllipseCallout">
            <a:avLst>
              <a:gd name="adj1" fmla="val 25455"/>
              <a:gd name="adj2" fmla="val 12524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857752" y="3071810"/>
            <a:ext cx="3742164" cy="37861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1071546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работу!</a:t>
            </a:r>
          </a:p>
        </p:txBody>
      </p:sp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3143240" y="1214422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786182" y="1357298"/>
            <a:ext cx="285752" cy="114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286512" y="1214422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0004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Как вы думаете, </a:t>
            </a:r>
            <a:b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            что вы будете делать?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1600200"/>
            <a:ext cx="6472254" cy="468632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4400" dirty="0"/>
              <a:t>Вы будете: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dirty="0"/>
              <a:t>слушать;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dirty="0"/>
              <a:t>думать;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dirty="0"/>
              <a:t>выполнять задания;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dirty="0"/>
              <a:t>писать</a:t>
            </a:r>
            <a:r>
              <a:rPr lang="ru-RU" sz="4400" dirty="0"/>
              <a:t>.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357554" y="357166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5000628" y="1142984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7000892" y="1142984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428992" y="1785926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14678" y="2714620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071802" y="3714752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286248" y="4572008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643570" y="4572008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500430" y="5500702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00430" y="4714884"/>
            <a:ext cx="214314" cy="1588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000760" y="2071678"/>
            <a:ext cx="2471256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Бланк </a:t>
            </a:r>
            <a:r>
              <a:rPr lang="ru-RU" dirty="0" err="1"/>
              <a:t>отве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dirty="0" err="1"/>
              <a:t>тов</a:t>
            </a:r>
            <a:r>
              <a:rPr lang="ru-RU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1559" t="21824" r="21743" b="12345"/>
          <a:stretch/>
        </p:blipFill>
        <p:spPr>
          <a:xfrm>
            <a:off x="623756" y="1579637"/>
            <a:ext cx="7896488" cy="51546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pic>
        <p:nvPicPr>
          <p:cNvPr id="6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611560" y="404664"/>
            <a:ext cx="7776864" cy="2285992"/>
          </a:xfrm>
          <a:prstGeom prst="wedgeEllipseCallout">
            <a:avLst>
              <a:gd name="adj1" fmla="val -15964"/>
              <a:gd name="adj2" fmla="val 11302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2832392"/>
            <a:ext cx="3514602" cy="402560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476672"/>
            <a:ext cx="6643734" cy="157163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Чита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йте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внима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тельно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buNone/>
            </a:pP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Рабо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тайте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сосредото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ченно</a:t>
            </a:r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4795897"/>
            <a:ext cx="49320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часть. 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Формирование произносительной стороны речи.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243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/>
              <a:t>1. </a:t>
            </a:r>
            <a:r>
              <a:rPr lang="ru-RU" sz="3200" b="1" dirty="0" err="1"/>
              <a:t>Прочита́йте</a:t>
            </a:r>
            <a:r>
              <a:rPr lang="ru-RU" sz="3200" b="1" dirty="0"/>
              <a:t> </a:t>
            </a:r>
            <a:r>
              <a:rPr lang="ru-RU" sz="3200" b="1" dirty="0" err="1"/>
              <a:t>сло́во</a:t>
            </a:r>
            <a:r>
              <a:rPr lang="ru-RU" sz="3200" b="1" dirty="0"/>
              <a:t>. </a:t>
            </a:r>
            <a:br>
              <a:rPr lang="ru-RU" sz="3200" b="1" dirty="0"/>
            </a:br>
            <a:r>
              <a:rPr lang="ru-RU" sz="3200" b="1" dirty="0" err="1"/>
              <a:t>Ско́лько</a:t>
            </a:r>
            <a:r>
              <a:rPr lang="ru-RU" sz="3200" b="1" dirty="0"/>
              <a:t> </a:t>
            </a:r>
            <a:r>
              <a:rPr lang="ru-RU" sz="3200" b="1" dirty="0" err="1"/>
              <a:t>слого́в</a:t>
            </a:r>
            <a:r>
              <a:rPr lang="ru-RU" sz="3200" b="1" dirty="0"/>
              <a:t> в </a:t>
            </a:r>
            <a:r>
              <a:rPr lang="ru-RU" sz="3200" b="1" dirty="0" err="1"/>
              <a:t>сло́ве</a:t>
            </a:r>
            <a:r>
              <a:rPr lang="ru-RU" sz="3200" b="1" dirty="0"/>
              <a:t>?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411760" y="3068960"/>
            <a:ext cx="57864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u="sng" dirty="0" err="1"/>
              <a:t>Вы́берите</a:t>
            </a:r>
            <a:r>
              <a:rPr lang="ru-RU" sz="2400" b="1" u="sng" dirty="0"/>
              <a:t> </a:t>
            </a:r>
            <a:r>
              <a:rPr lang="ru-RU" sz="2400" b="1" u="sng" dirty="0" err="1"/>
              <a:t>вариа́нт</a:t>
            </a:r>
            <a:r>
              <a:rPr lang="ru-RU" sz="2400" b="1" u="sng" dirty="0"/>
              <a:t> </a:t>
            </a:r>
            <a:r>
              <a:rPr lang="ru-RU" sz="2400" b="1" u="sng" dirty="0" err="1"/>
              <a:t>отве́та</a:t>
            </a:r>
            <a:r>
              <a:rPr lang="ru-RU" sz="2400" b="1" u="sng" dirty="0"/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3200" dirty="0"/>
              <a:t>    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3200" dirty="0"/>
              <a:t>    4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3200" dirty="0"/>
              <a:t>    3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347864" y="1988840"/>
            <a:ext cx="257176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/>
              <a:t>неде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b="1" dirty="0" err="1"/>
              <a:t>ля</a:t>
            </a:r>
            <a:endParaRPr lang="ru-RU" sz="36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000628" y="3357562"/>
            <a:ext cx="214314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Учим дни неде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3742106"/>
            <a:ext cx="3429412" cy="307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982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2. </a:t>
            </a:r>
            <a:r>
              <a:rPr lang="ru-RU" sz="3200" b="1" dirty="0" err="1"/>
              <a:t>Прочита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йте</a:t>
            </a:r>
            <a:r>
              <a:rPr lang="ru-RU" sz="3200" b="1" dirty="0"/>
              <a:t> </a:t>
            </a:r>
            <a:r>
              <a:rPr lang="ru-RU" sz="3200" b="1" dirty="0" err="1"/>
              <a:t>гру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ппы</a:t>
            </a:r>
            <a:r>
              <a:rPr lang="ru-RU" sz="3200" b="1" dirty="0"/>
              <a:t> слов.</a:t>
            </a:r>
            <a:br>
              <a:rPr lang="ru-RU" sz="3200" b="1" dirty="0"/>
            </a:br>
            <a:r>
              <a:rPr lang="ru-RU" sz="3200" b="1" dirty="0"/>
              <a:t>В </a:t>
            </a:r>
            <a:r>
              <a:rPr lang="ru-RU" sz="3200" b="1" dirty="0" err="1"/>
              <a:t>како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й</a:t>
            </a:r>
            <a:r>
              <a:rPr lang="ru-RU" sz="3200" b="1" dirty="0"/>
              <a:t> </a:t>
            </a:r>
            <a:r>
              <a:rPr lang="ru-RU" sz="3200" b="1" dirty="0" err="1"/>
              <a:t>гру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ппе</a:t>
            </a:r>
            <a:r>
              <a:rPr lang="ru-RU" sz="3200" b="1" dirty="0"/>
              <a:t> слов </a:t>
            </a:r>
            <a:r>
              <a:rPr lang="ru-RU" sz="3200" b="1" dirty="0" err="1"/>
              <a:t>пра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вильно</a:t>
            </a:r>
            <a:r>
              <a:rPr lang="ru-RU" sz="3200" b="1" dirty="0"/>
              <a:t> </a:t>
            </a:r>
            <a:r>
              <a:rPr lang="ru-RU" sz="3200" b="1" dirty="0" err="1"/>
              <a:t>поста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влено</a:t>
            </a:r>
            <a:r>
              <a:rPr lang="ru-RU" sz="3200" b="1" dirty="0"/>
              <a:t> </a:t>
            </a:r>
            <a:r>
              <a:rPr lang="ru-RU" sz="3200" b="1" dirty="0" err="1"/>
              <a:t>ударе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b="1" dirty="0" err="1"/>
              <a:t>ние</a:t>
            </a:r>
            <a:r>
              <a:rPr lang="ru-RU" sz="3200" b="1" dirty="0"/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6958" y="2285920"/>
            <a:ext cx="7955751" cy="3840171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ru-RU" sz="3600" dirty="0" err="1"/>
              <a:t>понеде́льник</a:t>
            </a:r>
            <a:r>
              <a:rPr lang="ru-RU" sz="3600" dirty="0"/>
              <a:t>, </a:t>
            </a:r>
            <a:r>
              <a:rPr lang="ru-RU" sz="3600" dirty="0" err="1"/>
              <a:t>вторни́к</a:t>
            </a:r>
            <a:r>
              <a:rPr lang="ru-RU" sz="3600" dirty="0"/>
              <a:t>, </a:t>
            </a:r>
            <a:r>
              <a:rPr lang="ru-RU" sz="3600" dirty="0" err="1"/>
              <a:t>воскре́сенье</a:t>
            </a:r>
            <a:endParaRPr lang="ru-RU" sz="3600" dirty="0"/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err="1"/>
              <a:t>поне</a:t>
            </a:r>
            <a:r>
              <a:rPr lang="ru-RU" sz="3600" dirty="0"/>
              <a:t>́́</a:t>
            </a:r>
            <a:r>
              <a:rPr lang="ru-RU" sz="3600" dirty="0" err="1"/>
              <a:t>дельник</a:t>
            </a:r>
            <a:r>
              <a:rPr lang="ru-RU" sz="3600" dirty="0"/>
              <a:t>, </a:t>
            </a:r>
            <a:r>
              <a:rPr lang="ru-RU" sz="3600" dirty="0" err="1"/>
              <a:t>вто́рник</a:t>
            </a:r>
            <a:r>
              <a:rPr lang="ru-RU" sz="3600" dirty="0"/>
              <a:t>, </a:t>
            </a:r>
            <a:r>
              <a:rPr lang="ru-RU" sz="3600" dirty="0" err="1"/>
              <a:t>воскресе́нье</a:t>
            </a:r>
            <a:endParaRPr lang="ru-RU" sz="3600" dirty="0"/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err="1"/>
              <a:t>понеде́льник</a:t>
            </a:r>
            <a:r>
              <a:rPr lang="ru-RU" sz="3600" dirty="0"/>
              <a:t>, </a:t>
            </a:r>
            <a:r>
              <a:rPr lang="ru-RU" sz="3600" dirty="0" err="1"/>
              <a:t>вто́рник</a:t>
            </a:r>
            <a:r>
              <a:rPr lang="ru-RU" sz="3600" dirty="0"/>
              <a:t>, </a:t>
            </a:r>
            <a:r>
              <a:rPr lang="ru-RU" sz="3600" dirty="0" err="1"/>
              <a:t>воскресе́нье</a:t>
            </a:r>
            <a:endParaRPr lang="ru-RU" sz="3600" dirty="0"/>
          </a:p>
          <a:p>
            <a:pPr marL="514350" indent="-514350">
              <a:lnSpc>
                <a:spcPct val="200000"/>
              </a:lnSpc>
              <a:buFont typeface="+mj-lt"/>
              <a:buAutoNum type="arabicParenR"/>
            </a:pPr>
            <a:endParaRPr lang="ru-RU" sz="3600" dirty="0"/>
          </a:p>
        </p:txBody>
      </p:sp>
      <p:pic>
        <p:nvPicPr>
          <p:cNvPr id="6" name="Picture 2" descr="Учим дни неде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67248"/>
            <a:ext cx="2376264" cy="213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945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633"/>
            <a:ext cx="9144000" cy="688979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47919" y="1894841"/>
            <a:ext cx="3219270" cy="107157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7200" dirty="0"/>
              <a:t>ягода</a:t>
            </a:r>
          </a:p>
        </p:txBody>
      </p:sp>
      <p:grpSp>
        <p:nvGrpSpPr>
          <p:cNvPr id="2" name="Группа 18"/>
          <p:cNvGrpSpPr/>
          <p:nvPr/>
        </p:nvGrpSpPr>
        <p:grpSpPr>
          <a:xfrm>
            <a:off x="2714612" y="3357562"/>
            <a:ext cx="2824167" cy="3970318"/>
            <a:chOff x="2714612" y="3357562"/>
            <a:chExt cx="2824167" cy="3970318"/>
          </a:xfrm>
        </p:grpSpPr>
        <p:sp>
          <p:nvSpPr>
            <p:cNvPr id="9" name="TextBox 8"/>
            <p:cNvSpPr txBox="1"/>
            <p:nvPr/>
          </p:nvSpPr>
          <p:spPr>
            <a:xfrm>
              <a:off x="2714612" y="3357562"/>
              <a:ext cx="2786082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indent="-742950">
                <a:lnSpc>
                  <a:spcPct val="200000"/>
                </a:lnSpc>
                <a:buFont typeface="+mj-lt"/>
                <a:buAutoNum type="arabicParenR"/>
              </a:pPr>
              <a:r>
                <a:rPr lang="ru-RU" sz="3600" dirty="0"/>
                <a:t>.</a:t>
              </a:r>
            </a:p>
            <a:p>
              <a:pPr marL="742950" indent="-742950">
                <a:lnSpc>
                  <a:spcPct val="200000"/>
                </a:lnSpc>
                <a:buFont typeface="+mj-lt"/>
                <a:buAutoNum type="arabicParenR"/>
              </a:pPr>
              <a:r>
                <a:rPr lang="ru-RU" sz="3600" dirty="0"/>
                <a:t>.</a:t>
              </a:r>
            </a:p>
            <a:p>
              <a:pPr marL="742950" indent="-742950">
                <a:lnSpc>
                  <a:spcPct val="200000"/>
                </a:lnSpc>
                <a:buFont typeface="+mj-lt"/>
                <a:buAutoNum type="arabicParenR"/>
              </a:pPr>
              <a:r>
                <a:rPr lang="ru-RU" sz="3600" dirty="0"/>
                <a:t>.</a:t>
              </a:r>
            </a:p>
            <a:p>
              <a:pPr marL="742950" indent="-742950">
                <a:buFont typeface="+mj-lt"/>
                <a:buAutoNum type="arabicParenR"/>
              </a:pPr>
              <a:endParaRPr lang="ru-RU" sz="3600" dirty="0"/>
            </a:p>
          </p:txBody>
        </p:sp>
        <p:pic>
          <p:nvPicPr>
            <p:cNvPr id="26626" name="Picture 2" descr="I:\олимпиада\ритм\ритм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7554" y="3714752"/>
              <a:ext cx="2181225" cy="657225"/>
            </a:xfrm>
            <a:prstGeom prst="rect">
              <a:avLst/>
            </a:prstGeom>
            <a:noFill/>
          </p:spPr>
        </p:pic>
        <p:pic>
          <p:nvPicPr>
            <p:cNvPr id="26627" name="Picture 3" descr="I:\олимпиада\ритм\Новый рисунок (1)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7554" y="4786322"/>
              <a:ext cx="2157413" cy="798513"/>
            </a:xfrm>
            <a:prstGeom prst="rect">
              <a:avLst/>
            </a:prstGeom>
            <a:noFill/>
          </p:spPr>
        </p:pic>
        <p:pic>
          <p:nvPicPr>
            <p:cNvPr id="26628" name="Picture 4" descr="I:\олимпиада\ритм\ритм2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8992" y="5929330"/>
              <a:ext cx="2066925" cy="714375"/>
            </a:xfrm>
            <a:prstGeom prst="rect">
              <a:avLst/>
            </a:prstGeom>
            <a:noFill/>
          </p:spPr>
        </p:pic>
      </p:grpSp>
      <p:sp>
        <p:nvSpPr>
          <p:cNvPr id="21" name="Заголовок 1"/>
          <p:cNvSpPr txBox="1">
            <a:spLocks/>
          </p:cNvSpPr>
          <p:nvPr/>
        </p:nvSpPr>
        <p:spPr>
          <a:xfrm>
            <a:off x="571472" y="285728"/>
            <a:ext cx="8229600" cy="1503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latin typeface="+mj-lt"/>
                <a:ea typeface="+mj-ea"/>
                <a:cs typeface="+mj-cs"/>
              </a:rPr>
              <a:t>3. 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Прочита́йте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сло́во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Подбери́те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 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сло́ву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схе́му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ри́тма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4884" y="1593058"/>
            <a:ext cx="3063235" cy="191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728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52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ru-RU" sz="2800" b="1" dirty="0"/>
              <a:t>4.Прочита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/>
              <a:t>йте </a:t>
            </a:r>
            <a:r>
              <a:rPr lang="ru-RU" sz="2800" b="1" dirty="0" err="1"/>
              <a:t>предложе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/>
              <a:t>ния</a:t>
            </a:r>
            <a:r>
              <a:rPr lang="ru-RU" sz="2800" b="1" dirty="0"/>
              <a:t>. </a:t>
            </a:r>
            <a:br>
              <a:rPr lang="ru-RU" sz="2800" b="1" dirty="0"/>
            </a:br>
            <a:r>
              <a:rPr lang="ru-RU" sz="2800" b="1" dirty="0" err="1"/>
              <a:t>Соедини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/>
              <a:t>те</a:t>
            </a:r>
            <a:r>
              <a:rPr lang="ru-RU" sz="2800" b="1" dirty="0"/>
              <a:t> </a:t>
            </a:r>
            <a:r>
              <a:rPr lang="ru-RU" sz="2800" b="1" dirty="0" err="1"/>
              <a:t>предложе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/>
              <a:t>ние</a:t>
            </a:r>
            <a:r>
              <a:rPr lang="ru-RU" sz="2800" b="1" dirty="0"/>
              <a:t> и </a:t>
            </a:r>
            <a:r>
              <a:rPr lang="ru-RU" sz="2800" b="1" dirty="0" err="1"/>
              <a:t>назва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/>
              <a:t>ние</a:t>
            </a:r>
            <a:r>
              <a:rPr lang="ru-RU" sz="2800" b="1" dirty="0"/>
              <a:t> </a:t>
            </a:r>
            <a:r>
              <a:rPr lang="ru-RU" sz="2800" b="1" dirty="0" err="1"/>
              <a:t>интона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/>
              <a:t>ции</a:t>
            </a:r>
            <a:r>
              <a:rPr lang="ru-RU" sz="2800" b="1" dirty="0"/>
              <a:t>.</a:t>
            </a:r>
          </a:p>
        </p:txBody>
      </p:sp>
      <p:pic>
        <p:nvPicPr>
          <p:cNvPr id="3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9986" y="2811124"/>
            <a:ext cx="5419495" cy="341154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lnSpc>
                <a:spcPct val="200000"/>
              </a:lnSpc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смотре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вый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фильм?</a:t>
            </a:r>
          </a:p>
          <a:p>
            <a:pPr marL="514350" indent="-514350">
              <a:lnSpc>
                <a:spcPct val="200000"/>
              </a:lnSpc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смотре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вый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фильм!</a:t>
            </a:r>
          </a:p>
          <a:p>
            <a:pPr marL="514350" indent="-514350">
              <a:lnSpc>
                <a:spcPct val="200000"/>
              </a:lnSpc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смотре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вый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фильм.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857883" y="2657784"/>
            <a:ext cx="2783993" cy="107721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err="1"/>
              <a:t>интона́ция</a:t>
            </a:r>
            <a:r>
              <a:rPr lang="ru-RU" sz="3200" dirty="0"/>
              <a:t> </a:t>
            </a:r>
            <a:r>
              <a:rPr lang="ru-RU" sz="3200" dirty="0" err="1"/>
              <a:t>вопро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dirty="0" err="1"/>
              <a:t>са</a:t>
            </a:r>
            <a:endParaRPr lang="ru-RU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5851044" y="3978287"/>
            <a:ext cx="2835756" cy="107721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err="1"/>
              <a:t>интона́ция</a:t>
            </a:r>
            <a:r>
              <a:rPr lang="ru-RU" sz="3200" dirty="0"/>
              <a:t> </a:t>
            </a:r>
            <a:r>
              <a:rPr lang="ru-RU" sz="3200" dirty="0" err="1"/>
              <a:t>ра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dirty="0" err="1"/>
              <a:t>дости</a:t>
            </a:r>
            <a:endParaRPr lang="ru-RU" sz="3200" dirty="0"/>
          </a:p>
        </p:txBody>
      </p:sp>
      <p:sp>
        <p:nvSpPr>
          <p:cNvPr id="37" name="TextBox 36"/>
          <p:cNvSpPr txBox="1"/>
          <p:nvPr/>
        </p:nvSpPr>
        <p:spPr>
          <a:xfrm>
            <a:off x="5857883" y="5286364"/>
            <a:ext cx="2828917" cy="107721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err="1"/>
              <a:t>интона́ция</a:t>
            </a:r>
            <a:r>
              <a:rPr lang="ru-RU" sz="3200" dirty="0"/>
              <a:t> </a:t>
            </a:r>
            <a:r>
              <a:rPr lang="ru-RU" sz="3200" dirty="0" err="1"/>
              <a:t>сообще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200" dirty="0" err="1"/>
              <a:t>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0682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511</Words>
  <Application>Microsoft Office PowerPoint</Application>
  <PresentationFormat>Экран (4:3)</PresentationFormat>
  <Paragraphs>99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Times New Roman</vt:lpstr>
      <vt:lpstr>Wingdings</vt:lpstr>
      <vt:lpstr>Тема Office</vt:lpstr>
      <vt:lpstr>Олимпиада  по формированию речевого слуха и произносительной стороны речи для учащихся 2 – 3 классов (слабослышащие) «Слушаю и говорю»</vt:lpstr>
      <vt:lpstr>Что такое «ОЛИМПИАДА»?</vt:lpstr>
      <vt:lpstr>Как вы думаете,              что вы будете делать?</vt:lpstr>
      <vt:lpstr>Бланк отве́тов.</vt:lpstr>
      <vt:lpstr>Презентация PowerPoint</vt:lpstr>
      <vt:lpstr>1. Прочита́йте сло́во.  Ско́лько слого́в в сло́ве?</vt:lpstr>
      <vt:lpstr>2. Прочита́йте гру́ппы слов. В како́й гру́ппе слов пра́вильно поста́влено ударе́ние?</vt:lpstr>
      <vt:lpstr>Презентация PowerPoint</vt:lpstr>
      <vt:lpstr>4.Прочита́йте предложе́ния.  Соедини́те предложе́ние и назва́ние интона́ции.</vt:lpstr>
      <vt:lpstr>5. Посмотри́те про́филь зву́ка. Како́й э́то звук?</vt:lpstr>
      <vt:lpstr>6. Прочита́йте предложе́ние.  Начерти́ схе́му к предложе́нию.</vt:lpstr>
      <vt:lpstr>7. Прочита́йте пра́вило.  Допо́лните пра́вило. </vt:lpstr>
      <vt:lpstr>8. Прочита́йте предложе́ние.  Поста́вьте надстро́чные зна́ки.</vt:lpstr>
      <vt:lpstr>9. Прочита́йте слова́.  Раздели́ слова́ на .</vt:lpstr>
      <vt:lpstr>10. Вы́берите сло́во, в кото́ром 5 согла́сных зву́ков.</vt:lpstr>
      <vt:lpstr>Презентация PowerPoint</vt:lpstr>
      <vt:lpstr>Послу́шайте предложе́ние.  Напиши́те то, что услы́шали. </vt:lpstr>
      <vt:lpstr>Прочита́те те́ксты. Послу́шай. Вы́берите тот текст, кото́рый услы́шали. </vt:lpstr>
      <vt:lpstr>Послу́шайте. Вы́берите карти́нку к предложени́ю, кото́рое услы́шали. </vt:lpstr>
      <vt:lpstr>Послу́шайте и соста́вьте предложе́ние. Запиши́те предложе́ние.</vt:lpstr>
      <vt:lpstr>Допо́лните предложе́ние словосочета́нием. Послу́шайте. </vt:lpstr>
      <vt:lpstr>Поста́вьте знак препина́ния (! ? .) Послу́шайте.</vt:lpstr>
      <vt:lpstr>Послу́шайте предложе́ние. Ско́лько слов в предложе́нии? </vt:lpstr>
      <vt:lpstr>8. Прочита́йте предложе́ния. Вы́берите предложе́ние, в кото́ром ве́рно поста́влено ударе́ние. </vt:lpstr>
      <vt:lpstr>Послу́шайте текст. Ско́лько предложе́ний в те́ксте? </vt:lpstr>
      <vt:lpstr>Послу́шайте.  Кто говори́т: мужчи́на, же́нщина, ребёнок?  Отме́тьте пра́вильный вариа́нт.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Олимпиада по развитию слухового восприятия</dc:title>
  <dc:creator>Надежда</dc:creator>
  <cp:lastModifiedBy>Учитель</cp:lastModifiedBy>
  <cp:revision>86</cp:revision>
  <dcterms:created xsi:type="dcterms:W3CDTF">2015-10-18T10:41:18Z</dcterms:created>
  <dcterms:modified xsi:type="dcterms:W3CDTF">2021-01-26T05:23:38Z</dcterms:modified>
</cp:coreProperties>
</file>