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687" r:id="rId2"/>
    <p:sldId id="695" r:id="rId3"/>
    <p:sldId id="696" r:id="rId4"/>
    <p:sldId id="589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A015"/>
    <a:srgbClr val="FFCC00"/>
    <a:srgbClr val="DA8200"/>
    <a:srgbClr val="FF3300"/>
    <a:srgbClr val="FF9900"/>
    <a:srgbClr val="FFFF00"/>
    <a:srgbClr val="E6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682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C41-4DB8-8224-181371EE227F}"/>
              </c:ext>
            </c:extLst>
          </c:dPt>
          <c:dPt>
            <c:idx val="1"/>
            <c:bubble3D val="0"/>
            <c:spPr>
              <a:solidFill>
                <a:srgbClr val="DA82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C41-4DB8-8224-181371EE22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C41-4DB8-8224-181371EE227F}"/>
              </c:ext>
            </c:extLst>
          </c:dPt>
          <c:dPt>
            <c:idx val="3"/>
            <c:bubble3D val="0"/>
            <c:spPr>
              <a:solidFill>
                <a:srgbClr val="FFCC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C41-4DB8-8224-181371EE227F}"/>
              </c:ext>
            </c:extLst>
          </c:dPt>
          <c:dPt>
            <c:idx val="4"/>
            <c:bubble3D val="0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C41-4DB8-8224-181371EE22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глухие</c:v>
                </c:pt>
                <c:pt idx="1">
                  <c:v>IV ст.на грани глухоты</c:v>
                </c:pt>
                <c:pt idx="2">
                  <c:v>слабослышащие</c:v>
                </c:pt>
                <c:pt idx="3">
                  <c:v>КИ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32.200000000000003</c:v>
                </c:pt>
                <c:pt idx="1">
                  <c:v>9.6</c:v>
                </c:pt>
                <c:pt idx="2">
                  <c:v>25.1</c:v>
                </c:pt>
                <c:pt idx="3">
                  <c:v>33.1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41-4DB8-8224-181371EE22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C41-4DB8-8224-181371EE227F}"/>
              </c:ext>
            </c:extLst>
          </c:dPt>
          <c:dPt>
            <c:idx val="1"/>
            <c:bubble3D val="0"/>
            <c:spPr>
              <a:solidFill>
                <a:srgbClr val="DA82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C41-4DB8-8224-181371EE22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C41-4DB8-8224-181371EE227F}"/>
              </c:ext>
            </c:extLst>
          </c:dPt>
          <c:dPt>
            <c:idx val="3"/>
            <c:bubble3D val="0"/>
            <c:spPr>
              <a:solidFill>
                <a:srgbClr val="FFCC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C41-4DB8-8224-181371EE227F}"/>
              </c:ext>
            </c:extLst>
          </c:dPt>
          <c:dPt>
            <c:idx val="4"/>
            <c:bubble3D val="0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C41-4DB8-8224-181371EE22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глухие</c:v>
                </c:pt>
                <c:pt idx="1">
                  <c:v>IV ст.на грани глухоты</c:v>
                </c:pt>
                <c:pt idx="2">
                  <c:v>слабослышащие</c:v>
                </c:pt>
                <c:pt idx="3">
                  <c:v>КИ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31.5</c:v>
                </c:pt>
                <c:pt idx="1">
                  <c:v>9.5</c:v>
                </c:pt>
                <c:pt idx="2">
                  <c:v>25.4</c:v>
                </c:pt>
                <c:pt idx="3">
                  <c:v>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41-4DB8-8224-181371EE22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C41-4DB8-8224-181371EE227F}"/>
              </c:ext>
            </c:extLst>
          </c:dPt>
          <c:dPt>
            <c:idx val="1"/>
            <c:bubble3D val="0"/>
            <c:spPr>
              <a:solidFill>
                <a:srgbClr val="DA82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C41-4DB8-8224-181371EE22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C41-4DB8-8224-181371EE227F}"/>
              </c:ext>
            </c:extLst>
          </c:dPt>
          <c:dPt>
            <c:idx val="3"/>
            <c:bubble3D val="0"/>
            <c:spPr>
              <a:solidFill>
                <a:srgbClr val="FFCC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C41-4DB8-8224-181371EE227F}"/>
              </c:ext>
            </c:extLst>
          </c:dPt>
          <c:dPt>
            <c:idx val="4"/>
            <c:bubble3D val="0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C41-4DB8-8224-181371EE22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глухие</c:v>
                </c:pt>
                <c:pt idx="1">
                  <c:v>IV ст.на грани глухоты</c:v>
                </c:pt>
                <c:pt idx="2">
                  <c:v>слабослышащие</c:v>
                </c:pt>
                <c:pt idx="3">
                  <c:v>КИ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31.7</c:v>
                </c:pt>
                <c:pt idx="1">
                  <c:v>9.6</c:v>
                </c:pt>
                <c:pt idx="2">
                  <c:v>25.4</c:v>
                </c:pt>
                <c:pt idx="3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41-4DB8-8224-181371EE22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Лист1!$A$2:$A$21</c:f>
              <c:strCache>
                <c:ptCount val="20"/>
                <c:pt idx="0">
                  <c:v>2006-2007</c:v>
                </c:pt>
                <c:pt idx="1">
                  <c:v>2007-2008</c:v>
                </c:pt>
                <c:pt idx="2">
                  <c:v>2008-2009</c:v>
                </c:pt>
                <c:pt idx="3">
                  <c:v>2009-2010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2012-2013</c:v>
                </c:pt>
                <c:pt idx="7">
                  <c:v>2013-2014</c:v>
                </c:pt>
                <c:pt idx="8">
                  <c:v>2014-2015</c:v>
                </c:pt>
                <c:pt idx="9">
                  <c:v>2015-2016</c:v>
                </c:pt>
                <c:pt idx="10">
                  <c:v>2016-2017</c:v>
                </c:pt>
                <c:pt idx="11">
                  <c:v>2017-2018</c:v>
                </c:pt>
                <c:pt idx="12">
                  <c:v>2018-2019</c:v>
                </c:pt>
                <c:pt idx="13">
                  <c:v>2019-2020</c:v>
                </c:pt>
                <c:pt idx="14">
                  <c:v>2020-2021</c:v>
                </c:pt>
                <c:pt idx="15">
                  <c:v>2021-2022</c:v>
                </c:pt>
                <c:pt idx="16">
                  <c:v>2022-2023</c:v>
                </c:pt>
                <c:pt idx="17">
                  <c:v>2023-2024</c:v>
                </c:pt>
                <c:pt idx="18">
                  <c:v>2024-2025</c:v>
                </c:pt>
                <c:pt idx="19">
                  <c:v>2025-2026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8</c:v>
                </c:pt>
                <c:pt idx="6">
                  <c:v>9</c:v>
                </c:pt>
                <c:pt idx="7">
                  <c:v>11</c:v>
                </c:pt>
                <c:pt idx="8">
                  <c:v>13</c:v>
                </c:pt>
                <c:pt idx="9">
                  <c:v>19</c:v>
                </c:pt>
                <c:pt idx="10">
                  <c:v>23</c:v>
                </c:pt>
                <c:pt idx="11">
                  <c:v>28</c:v>
                </c:pt>
                <c:pt idx="12">
                  <c:v>36</c:v>
                </c:pt>
                <c:pt idx="13">
                  <c:v>45</c:v>
                </c:pt>
                <c:pt idx="14">
                  <c:v>48</c:v>
                </c:pt>
                <c:pt idx="15">
                  <c:v>58</c:v>
                </c:pt>
                <c:pt idx="16">
                  <c:v>67</c:v>
                </c:pt>
                <c:pt idx="17">
                  <c:v>72</c:v>
                </c:pt>
                <c:pt idx="18">
                  <c:v>78</c:v>
                </c:pt>
                <c:pt idx="19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A-4FBC-8C55-C8CF1FB92F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3537464"/>
        <c:axId val="113544912"/>
        <c:axId val="0"/>
      </c:bar3DChart>
      <c:catAx>
        <c:axId val="113537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995" b="0" i="0" u="none" strike="noStrike" baseline="0">
                    <a:solidFill>
                      <a:srgbClr val="000080"/>
                    </a:solidFill>
                    <a:latin typeface="Tahoma"/>
                    <a:ea typeface="Tahoma"/>
                    <a:cs typeface="Tahoma"/>
                  </a:defRPr>
                </a:pPr>
                <a:r>
                  <a:rPr lang="ru-RU" dirty="0"/>
                  <a:t>учебный год</a:t>
                </a:r>
              </a:p>
            </c:rich>
          </c:tx>
          <c:layout>
            <c:manualLayout>
              <c:xMode val="edge"/>
              <c:yMode val="edge"/>
              <c:x val="0.40960690077923989"/>
              <c:y val="0.9093757808231215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6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44912"/>
        <c:crosses val="autoZero"/>
        <c:auto val="1"/>
        <c:lblAlgn val="ctr"/>
        <c:lblOffset val="100"/>
        <c:noMultiLvlLbl val="0"/>
      </c:catAx>
      <c:valAx>
        <c:axId val="113544912"/>
        <c:scaling>
          <c:orientation val="minMax"/>
          <c:max val="80"/>
          <c:min val="0"/>
        </c:scaling>
        <c:delete val="0"/>
        <c:axPos val="l"/>
        <c:majorGridlines>
          <c:spPr>
            <a:ln w="9501" cap="flat" cmpd="sng" algn="ctr">
              <a:solidFill>
                <a:schemeClr val="bg1"/>
              </a:solidFill>
              <a:round/>
            </a:ln>
            <a:effectLst/>
          </c:spPr>
        </c:majorGridlines>
        <c:minorGridlines/>
        <c:title>
          <c:tx>
            <c:rich>
              <a:bodyPr/>
              <a:lstStyle/>
              <a:p>
                <a:pPr>
                  <a:defRPr sz="1995" b="0" i="0" u="none" strike="noStrike" baseline="0">
                    <a:solidFill>
                      <a:srgbClr val="000080"/>
                    </a:solidFill>
                    <a:latin typeface="Tahoma"/>
                    <a:ea typeface="Tahoma"/>
                    <a:cs typeface="Tahoma"/>
                  </a:defRPr>
                </a:pPr>
                <a:r>
                  <a:rPr lang="ru-RU" dirty="0"/>
                  <a:t>количество</a:t>
                </a:r>
              </a:p>
            </c:rich>
          </c:tx>
          <c:layout>
            <c:manualLayout>
              <c:xMode val="edge"/>
              <c:yMode val="edge"/>
              <c:x val="3.028582064379308E-3"/>
              <c:y val="0.3317218059357658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6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37464"/>
        <c:crosses val="autoZero"/>
        <c:crossBetween val="between"/>
        <c:majorUnit val="5"/>
      </c:valAx>
      <c:spPr>
        <a:noFill/>
        <a:ln w="25336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881 w 5184"/>
                  <a:gd name="T3" fmla="*/ 3159 h 3159"/>
                  <a:gd name="T4" fmla="*/ 5881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638 w 556"/>
                  <a:gd name="T5" fmla="*/ 3159 h 3159"/>
                  <a:gd name="T6" fmla="*/ 63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9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92 w 251"/>
                <a:gd name="T7" fmla="*/ 12 h 12"/>
                <a:gd name="T8" fmla="*/ 292 w 251"/>
                <a:gd name="T9" fmla="*/ 0 h 12"/>
                <a:gd name="T10" fmla="*/ 29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35040378 w 251"/>
                <a:gd name="T5" fmla="*/ 12 h 12"/>
                <a:gd name="T6" fmla="*/ 235040378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537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5379 w 4724"/>
                  <a:gd name="T7" fmla="*/ 12 h 12"/>
                  <a:gd name="T8" fmla="*/ 5379 w 4724"/>
                  <a:gd name="T9" fmla="*/ 0 h 12"/>
                  <a:gd name="T10" fmla="*/ 537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</p:grpSp>
      <p:sp>
        <p:nvSpPr>
          <p:cNvPr id="147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EDC7C-5AD7-4670-B61C-22F94C0EE156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A3042-6D67-4830-B102-8BB718BE31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458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A920E-9C28-4E35-9F67-B50C4039BF05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4FEE5-3B7F-41A8-8801-7BD7448D74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199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CA849-F6F3-4BB6-8DE5-FABF94DE0358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2779C-6AF2-447A-A58A-06BA6688BF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995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43277-A4B7-4492-91E1-CEEECDD11FFF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D39AB-08DC-485D-AD60-435EBB09FA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615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537AA-B6F1-4500-916F-6B3456A1C995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6C83D-3087-4B6C-872E-856520DDF2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625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17055-7F3E-420B-BCF5-52D8EB292A03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2E33A-F281-44FB-89DA-16C24A8A8A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7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3F18C-23AA-4C33-9DD3-F74ED5D3E8CB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E1D1C-552A-4414-ABE5-9DA9B4D8DE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598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D3E9E-E561-4728-8E40-02CF9871E910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DE19E-3EDD-4784-8EED-5F285A1BF0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952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8466A-D94A-4D03-9EDD-D77F801E7592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4F528-9E71-42E5-862A-7664284C04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250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75C2E-A770-41E1-AF5F-6ECA8F9B01DD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91FFD-C6CC-471E-8E0A-2C62ED848F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687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2D49E-637B-4FAD-8D17-1095E45A23BA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7D39A-B1C2-4ED3-866B-F98BB906B9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144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BF0EA-4D59-4AA0-B099-8B48E24C809A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03D79-143B-4657-A5AF-B4E68D2F04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083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881 w 5184"/>
                <a:gd name="T3" fmla="*/ 3159 h 3159"/>
                <a:gd name="T4" fmla="*/ 5881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638 w 556"/>
                <a:gd name="T5" fmla="*/ 3159 h 3159"/>
                <a:gd name="T6" fmla="*/ 63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537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5379 w 4724"/>
                  <a:gd name="T7" fmla="*/ 12 h 12"/>
                  <a:gd name="T8" fmla="*/ 5379 w 4724"/>
                  <a:gd name="T9" fmla="*/ 0 h 12"/>
                  <a:gd name="T10" fmla="*/ 537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6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35040378 w 251"/>
                  <a:gd name="T5" fmla="*/ 12 h 12"/>
                  <a:gd name="T6" fmla="*/ 235040378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9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92 w 251"/>
                  <a:gd name="T7" fmla="*/ 12 h 12"/>
                  <a:gd name="T8" fmla="*/ 292 w 251"/>
                  <a:gd name="T9" fmla="*/ 0 h 12"/>
                  <a:gd name="T10" fmla="*/ 29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6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</p:grpSp>
      <p:sp>
        <p:nvSpPr>
          <p:cNvPr id="146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46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6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E315D18-475D-4DA0-BAAD-B5C334D3D0AC}" type="datetimeFigureOut">
              <a:rPr lang="ru-RU"/>
              <a:pPr>
                <a:defRPr/>
              </a:pPr>
              <a:t>13.02.2026</a:t>
            </a:fld>
            <a:endParaRPr lang="ru-RU"/>
          </a:p>
        </p:txBody>
      </p:sp>
      <p:sp>
        <p:nvSpPr>
          <p:cNvPr id="146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6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87D577-19A5-4A82-811A-57267BAE5D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61" r:id="rId1"/>
    <p:sldLayoutId id="2147484350" r:id="rId2"/>
    <p:sldLayoutId id="2147484351" r:id="rId3"/>
    <p:sldLayoutId id="2147484352" r:id="rId4"/>
    <p:sldLayoutId id="2147484353" r:id="rId5"/>
    <p:sldLayoutId id="2147484354" r:id="rId6"/>
    <p:sldLayoutId id="2147484355" r:id="rId7"/>
    <p:sldLayoutId id="2147484356" r:id="rId8"/>
    <p:sldLayoutId id="2147484357" r:id="rId9"/>
    <p:sldLayoutId id="2147484358" r:id="rId10"/>
    <p:sldLayoutId id="2147484359" r:id="rId11"/>
    <p:sldLayoutId id="21474843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-12700"/>
            <a:ext cx="91376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609600" y="838200"/>
            <a:ext cx="7772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Контингент обучающихся в ОУ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на 2025 – 2026 учебный год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(на начало учебного года – 239 обучающихся)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22743162"/>
              </p:ext>
            </p:extLst>
          </p:nvPr>
        </p:nvGraphicFramePr>
        <p:xfrm>
          <a:off x="457200" y="2057400"/>
          <a:ext cx="8077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265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-12700"/>
            <a:ext cx="91376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609600" y="838200"/>
            <a:ext cx="7772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Контингент обучающихся в ОУ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на 2025 – 2026 учебный год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(на начало </a:t>
            </a:r>
            <a:r>
              <a:rPr kumimoji="0" lang="en-US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II</a:t>
            </a:r>
            <a:r>
              <a:rPr kumimoji="0" lang="ru-RU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учебной четверти – 241 обучающийся)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706358663"/>
              </p:ext>
            </p:extLst>
          </p:nvPr>
        </p:nvGraphicFramePr>
        <p:xfrm>
          <a:off x="457200" y="2057400"/>
          <a:ext cx="8077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879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-12700"/>
            <a:ext cx="91376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457200" y="838200"/>
            <a:ext cx="7924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Контингент обучающихся в ОУ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на 2025 – 2026 учебный год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(на начало </a:t>
            </a:r>
            <a:r>
              <a:rPr kumimoji="0" lang="en-US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III</a:t>
            </a:r>
            <a:r>
              <a:rPr kumimoji="0" lang="ru-RU" alt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учебной четверти – 240 обучающихся)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745419520"/>
              </p:ext>
            </p:extLst>
          </p:nvPr>
        </p:nvGraphicFramePr>
        <p:xfrm>
          <a:off x="457200" y="2057400"/>
          <a:ext cx="8077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876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" y="-12210"/>
            <a:ext cx="9137737" cy="6870209"/>
          </a:xfrm>
          <a:prstGeom prst="rect">
            <a:avLst/>
          </a:prstGeom>
          <a:scene3d>
            <a:camera prst="orthographicFront"/>
            <a:lightRig rig="threePt" dir="t"/>
          </a:scene3d>
          <a:sp3d extrusionH="50800">
            <a:bevelT w="31750"/>
          </a:sp3d>
        </p:spPr>
      </p:pic>
      <p:sp>
        <p:nvSpPr>
          <p:cNvPr id="5124" name="TextBox 18"/>
          <p:cNvSpPr txBox="1">
            <a:spLocks noChangeArrowheads="1"/>
          </p:cNvSpPr>
          <p:nvPr/>
        </p:nvSpPr>
        <p:spPr bwMode="auto">
          <a:xfrm>
            <a:off x="609600" y="762000"/>
            <a:ext cx="7315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rgbClr val="FF3300"/>
                </a:solidFill>
              </a:rPr>
              <a:t>Количество </a:t>
            </a:r>
            <a:r>
              <a:rPr lang="ru-RU" altLang="ru-RU" sz="2800" b="1" dirty="0" err="1">
                <a:solidFill>
                  <a:srgbClr val="FF3300"/>
                </a:solidFill>
              </a:rPr>
              <a:t>кохлеарно</a:t>
            </a:r>
            <a:r>
              <a:rPr lang="ru-RU" altLang="ru-RU" sz="2800" b="1" dirty="0">
                <a:solidFill>
                  <a:srgbClr val="FF3300"/>
                </a:solidFill>
              </a:rPr>
              <a:t> имплантированных обучающихся</a:t>
            </a:r>
          </a:p>
        </p:txBody>
      </p:sp>
      <p:graphicFrame>
        <p:nvGraphicFramePr>
          <p:cNvPr id="23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210344"/>
              </p:ext>
            </p:extLst>
          </p:nvPr>
        </p:nvGraphicFramePr>
        <p:xfrm>
          <a:off x="304800" y="1905000"/>
          <a:ext cx="8386763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044866"/>
      </p:ext>
    </p:extLst>
  </p:cSld>
  <p:clrMapOvr>
    <a:masterClrMapping/>
  </p:clrMapOvr>
</p:sld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11747</TotalTime>
  <Words>66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Tahoma</vt:lpstr>
      <vt:lpstr>Wingdings</vt:lpstr>
      <vt:lpstr>Сумерки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Учитель</cp:lastModifiedBy>
  <cp:revision>693</cp:revision>
  <cp:lastPrinted>1601-01-01T00:00:00Z</cp:lastPrinted>
  <dcterms:created xsi:type="dcterms:W3CDTF">1601-01-01T00:00:00Z</dcterms:created>
  <dcterms:modified xsi:type="dcterms:W3CDTF">2026-02-13T09:13:19Z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