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569" r:id="rId2"/>
    <p:sldId id="682" r:id="rId3"/>
    <p:sldId id="570" r:id="rId4"/>
    <p:sldId id="683" r:id="rId5"/>
    <p:sldId id="589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84" r:id="rId15"/>
    <p:sldId id="685" r:id="rId16"/>
    <p:sldId id="686" r:id="rId17"/>
    <p:sldId id="679" r:id="rId18"/>
    <p:sldId id="680" r:id="rId19"/>
    <p:sldId id="681" r:id="rId20"/>
    <p:sldId id="662" r:id="rId21"/>
    <p:sldId id="663" r:id="rId22"/>
    <p:sldId id="675" r:id="rId23"/>
    <p:sldId id="673" r:id="rId24"/>
    <p:sldId id="674" r:id="rId25"/>
    <p:sldId id="664" r:id="rId26"/>
    <p:sldId id="665" r:id="rId27"/>
    <p:sldId id="666" r:id="rId28"/>
    <p:sldId id="667" r:id="rId29"/>
    <p:sldId id="668" r:id="rId30"/>
    <p:sldId id="630" r:id="rId31"/>
    <p:sldId id="631" r:id="rId32"/>
    <p:sldId id="632" r:id="rId33"/>
    <p:sldId id="633" r:id="rId34"/>
    <p:sldId id="634" r:id="rId35"/>
    <p:sldId id="635" r:id="rId36"/>
    <p:sldId id="670" r:id="rId37"/>
    <p:sldId id="637" r:id="rId38"/>
    <p:sldId id="638" r:id="rId39"/>
    <p:sldId id="639" r:id="rId40"/>
    <p:sldId id="640" r:id="rId41"/>
    <p:sldId id="641" r:id="rId42"/>
    <p:sldId id="642" r:id="rId43"/>
    <p:sldId id="678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A015"/>
    <a:srgbClr val="FFCC00"/>
    <a:srgbClr val="DA8200"/>
    <a:srgbClr val="FF3300"/>
    <a:srgbClr val="FF9900"/>
    <a:srgbClr val="FFFF00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82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30.9</c:v>
                </c:pt>
                <c:pt idx="1">
                  <c:v>9.1999999999999993</c:v>
                </c:pt>
                <c:pt idx="2">
                  <c:v>26.7</c:v>
                </c:pt>
                <c:pt idx="3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80701370661999"/>
          <c:y val="4.5148375984251969E-2"/>
          <c:w val="0.86621767765140467"/>
          <c:h val="0.752127460629921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52.8</c:v>
                </c:pt>
                <c:pt idx="1">
                  <c:v>48.6</c:v>
                </c:pt>
                <c:pt idx="2">
                  <c:v>47.9</c:v>
                </c:pt>
                <c:pt idx="3">
                  <c:v>57.1</c:v>
                </c:pt>
                <c:pt idx="4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1-44C5-873D-10C801789A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101-44C5-873D-10C801789A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101-44C5-873D-10C801789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35480"/>
        <c:axId val="172932344"/>
        <c:axId val="0"/>
      </c:bar3DChart>
      <c:catAx>
        <c:axId val="17293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2344"/>
        <c:crosses val="autoZero"/>
        <c:auto val="1"/>
        <c:lblAlgn val="ctr"/>
        <c:lblOffset val="100"/>
        <c:noMultiLvlLbl val="0"/>
      </c:catAx>
      <c:valAx>
        <c:axId val="17293234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548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75.099999999999994</c:v>
                </c:pt>
                <c:pt idx="1">
                  <c:v>77.2</c:v>
                </c:pt>
                <c:pt idx="2">
                  <c:v>76.5</c:v>
                </c:pt>
                <c:pt idx="3">
                  <c:v>80.7</c:v>
                </c:pt>
                <c:pt idx="4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4-4E1E-ABB9-9D562B7E75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154-4E1E-ABB9-9D562B7E75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154-4E1E-ABB9-9D562B7E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31952"/>
        <c:axId val="172935088"/>
        <c:axId val="0"/>
      </c:bar3DChart>
      <c:catAx>
        <c:axId val="17293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5088"/>
        <c:crosses val="autoZero"/>
        <c:auto val="1"/>
        <c:lblAlgn val="ctr"/>
        <c:lblOffset val="100"/>
        <c:noMultiLvlLbl val="0"/>
      </c:catAx>
      <c:valAx>
        <c:axId val="172935088"/>
        <c:scaling>
          <c:orientation val="minMax"/>
          <c:max val="100"/>
          <c:min val="3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195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Лист1!$A$2:$A$30</c:f>
              <c:strCache>
                <c:ptCount val="29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2а</c:v>
                </c:pt>
                <c:pt idx="4">
                  <c:v>2б</c:v>
                </c:pt>
                <c:pt idx="5">
                  <c:v>2в</c:v>
                </c:pt>
                <c:pt idx="6">
                  <c:v>3а</c:v>
                </c:pt>
                <c:pt idx="7">
                  <c:v>3б</c:v>
                </c:pt>
                <c:pt idx="8">
                  <c:v>3в</c:v>
                </c:pt>
                <c:pt idx="9">
                  <c:v>4а</c:v>
                </c:pt>
                <c:pt idx="10">
                  <c:v>4б</c:v>
                </c:pt>
                <c:pt idx="11">
                  <c:v>4-2а</c:v>
                </c:pt>
                <c:pt idx="12">
                  <c:v>4-2б</c:v>
                </c:pt>
                <c:pt idx="13">
                  <c:v>4-2в</c:v>
                </c:pt>
                <c:pt idx="14">
                  <c:v>5а</c:v>
                </c:pt>
                <c:pt idx="15">
                  <c:v>5б</c:v>
                </c:pt>
                <c:pt idx="16">
                  <c:v>5в</c:v>
                </c:pt>
                <c:pt idx="17">
                  <c:v>6а</c:v>
                </c:pt>
                <c:pt idx="18">
                  <c:v>6б</c:v>
                </c:pt>
                <c:pt idx="19">
                  <c:v>6в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9-2а</c:v>
                </c:pt>
                <c:pt idx="28">
                  <c:v>9-2б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69.099999999999994</c:v>
                </c:pt>
                <c:pt idx="1">
                  <c:v>62.7</c:v>
                </c:pt>
                <c:pt idx="2">
                  <c:v>76.2</c:v>
                </c:pt>
                <c:pt idx="3">
                  <c:v>85.4</c:v>
                </c:pt>
                <c:pt idx="4">
                  <c:v>86.5</c:v>
                </c:pt>
                <c:pt idx="5">
                  <c:v>90.4</c:v>
                </c:pt>
                <c:pt idx="6">
                  <c:v>75.599999999999994</c:v>
                </c:pt>
                <c:pt idx="7">
                  <c:v>86.1</c:v>
                </c:pt>
                <c:pt idx="8">
                  <c:v>83.9</c:v>
                </c:pt>
                <c:pt idx="9">
                  <c:v>81</c:v>
                </c:pt>
                <c:pt idx="10">
                  <c:v>96</c:v>
                </c:pt>
                <c:pt idx="11">
                  <c:v>88</c:v>
                </c:pt>
                <c:pt idx="12">
                  <c:v>83.2</c:v>
                </c:pt>
                <c:pt idx="13">
                  <c:v>87</c:v>
                </c:pt>
                <c:pt idx="14">
                  <c:v>82.9</c:v>
                </c:pt>
                <c:pt idx="15">
                  <c:v>87.4</c:v>
                </c:pt>
                <c:pt idx="16">
                  <c:v>77.099999999999994</c:v>
                </c:pt>
                <c:pt idx="17">
                  <c:v>91.4</c:v>
                </c:pt>
                <c:pt idx="18">
                  <c:v>99.1</c:v>
                </c:pt>
                <c:pt idx="19">
                  <c:v>90.2</c:v>
                </c:pt>
                <c:pt idx="20">
                  <c:v>90</c:v>
                </c:pt>
                <c:pt idx="21">
                  <c:v>93</c:v>
                </c:pt>
                <c:pt idx="22">
                  <c:v>89.1</c:v>
                </c:pt>
                <c:pt idx="23">
                  <c:v>89</c:v>
                </c:pt>
                <c:pt idx="24">
                  <c:v>98.2</c:v>
                </c:pt>
                <c:pt idx="25">
                  <c:v>81.8</c:v>
                </c:pt>
                <c:pt idx="26">
                  <c:v>88.2</c:v>
                </c:pt>
                <c:pt idx="27">
                  <c:v>85.4</c:v>
                </c:pt>
                <c:pt idx="28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E00-8969-A5DA929C02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Лист1!$A$2:$A$30</c:f>
              <c:strCache>
                <c:ptCount val="29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2а</c:v>
                </c:pt>
                <c:pt idx="4">
                  <c:v>2б</c:v>
                </c:pt>
                <c:pt idx="5">
                  <c:v>2в</c:v>
                </c:pt>
                <c:pt idx="6">
                  <c:v>3а</c:v>
                </c:pt>
                <c:pt idx="7">
                  <c:v>3б</c:v>
                </c:pt>
                <c:pt idx="8">
                  <c:v>3в</c:v>
                </c:pt>
                <c:pt idx="9">
                  <c:v>4а</c:v>
                </c:pt>
                <c:pt idx="10">
                  <c:v>4б</c:v>
                </c:pt>
                <c:pt idx="11">
                  <c:v>4-2а</c:v>
                </c:pt>
                <c:pt idx="12">
                  <c:v>4-2б</c:v>
                </c:pt>
                <c:pt idx="13">
                  <c:v>4-2в</c:v>
                </c:pt>
                <c:pt idx="14">
                  <c:v>5а</c:v>
                </c:pt>
                <c:pt idx="15">
                  <c:v>5б</c:v>
                </c:pt>
                <c:pt idx="16">
                  <c:v>5в</c:v>
                </c:pt>
                <c:pt idx="17">
                  <c:v>6а</c:v>
                </c:pt>
                <c:pt idx="18">
                  <c:v>6б</c:v>
                </c:pt>
                <c:pt idx="19">
                  <c:v>6в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9-2а</c:v>
                </c:pt>
                <c:pt idx="28">
                  <c:v>9-2б</c:v>
                </c:pt>
              </c:strCache>
            </c:strRef>
          </c:cat>
          <c:val>
            <c:numRef>
              <c:f>Лист1!$C$2:$C$30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1-8A93-4E00-8969-A5DA929C02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Лист1!$A$2:$A$30</c:f>
              <c:strCache>
                <c:ptCount val="29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2а</c:v>
                </c:pt>
                <c:pt idx="4">
                  <c:v>2б</c:v>
                </c:pt>
                <c:pt idx="5">
                  <c:v>2в</c:v>
                </c:pt>
                <c:pt idx="6">
                  <c:v>3а</c:v>
                </c:pt>
                <c:pt idx="7">
                  <c:v>3б</c:v>
                </c:pt>
                <c:pt idx="8">
                  <c:v>3в</c:v>
                </c:pt>
                <c:pt idx="9">
                  <c:v>4а</c:v>
                </c:pt>
                <c:pt idx="10">
                  <c:v>4б</c:v>
                </c:pt>
                <c:pt idx="11">
                  <c:v>4-2а</c:v>
                </c:pt>
                <c:pt idx="12">
                  <c:v>4-2б</c:v>
                </c:pt>
                <c:pt idx="13">
                  <c:v>4-2в</c:v>
                </c:pt>
                <c:pt idx="14">
                  <c:v>5а</c:v>
                </c:pt>
                <c:pt idx="15">
                  <c:v>5б</c:v>
                </c:pt>
                <c:pt idx="16">
                  <c:v>5в</c:v>
                </c:pt>
                <c:pt idx="17">
                  <c:v>6а</c:v>
                </c:pt>
                <c:pt idx="18">
                  <c:v>6б</c:v>
                </c:pt>
                <c:pt idx="19">
                  <c:v>6в</c:v>
                </c:pt>
                <c:pt idx="20">
                  <c:v>7а</c:v>
                </c:pt>
                <c:pt idx="21">
                  <c:v>7б</c:v>
                </c:pt>
                <c:pt idx="22">
                  <c:v>7в</c:v>
                </c:pt>
                <c:pt idx="23">
                  <c:v>8а</c:v>
                </c:pt>
                <c:pt idx="24">
                  <c:v>8б</c:v>
                </c:pt>
                <c:pt idx="25">
                  <c:v>8в</c:v>
                </c:pt>
                <c:pt idx="26">
                  <c:v>9а</c:v>
                </c:pt>
                <c:pt idx="27">
                  <c:v>9-2а</c:v>
                </c:pt>
                <c:pt idx="28">
                  <c:v>9-2б</c:v>
                </c:pt>
              </c:strCache>
            </c:strRef>
          </c:cat>
          <c:val>
            <c:numRef>
              <c:f>Лист1!$D$2:$D$30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2-8A93-4E00-8969-A5DA929C0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29208"/>
        <c:axId val="172934304"/>
        <c:axId val="0"/>
      </c:bar3DChart>
      <c:catAx>
        <c:axId val="172929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классы</a:t>
                </a:r>
              </a:p>
            </c:rich>
          </c:tx>
          <c:layout>
            <c:manualLayout>
              <c:xMode val="edge"/>
              <c:yMode val="edge"/>
              <c:x val="0.50803581787156737"/>
              <c:y val="0.909375780823121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34304"/>
        <c:crosses val="autoZero"/>
        <c:auto val="1"/>
        <c:lblAlgn val="ctr"/>
        <c:lblOffset val="100"/>
        <c:noMultiLvlLbl val="0"/>
      </c:catAx>
      <c:valAx>
        <c:axId val="172934304"/>
        <c:scaling>
          <c:orientation val="minMax"/>
          <c:max val="100"/>
          <c:min val="3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layout>
            <c:manualLayout>
              <c:xMode val="edge"/>
              <c:yMode val="edge"/>
              <c:x val="0"/>
              <c:y val="0.14864881562003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29208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69.099999999999994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62.7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45.2</c:v>
                </c:pt>
                <c:pt idx="1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28.1</c:v>
                </c:pt>
                <c:pt idx="1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83.7</c:v>
                </c:pt>
                <c:pt idx="1">
                  <c:v>85.4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20.9</c:v>
                </c:pt>
                <c:pt idx="1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44.7</c:v>
                </c:pt>
                <c:pt idx="1">
                  <c:v>58.9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56.6</c:v>
                </c:pt>
                <c:pt idx="1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86.8</c:v>
                </c:pt>
                <c:pt idx="1">
                  <c:v>86.5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87.9</c:v>
                </c:pt>
                <c:pt idx="1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55.5</c:v>
                </c:pt>
                <c:pt idx="1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58.8</c:v>
                </c:pt>
                <c:pt idx="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89.2</c:v>
                </c:pt>
                <c:pt idx="1">
                  <c:v>90.4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89.2</c:v>
                </c:pt>
                <c:pt idx="1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29.7</c:v>
                </c:pt>
                <c:pt idx="1">
                  <c:v>55</c:v>
                </c:pt>
                <c:pt idx="2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10.7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72.400000000000006</c:v>
                </c:pt>
                <c:pt idx="2">
                  <c:v>75.599999999999994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4.3</c:v>
                </c:pt>
                <c:pt idx="1">
                  <c:v>13.9</c:v>
                </c:pt>
                <c:pt idx="2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31.2</c:v>
                </c:pt>
                <c:pt idx="1">
                  <c:v>9.5</c:v>
                </c:pt>
                <c:pt idx="2">
                  <c:v>26.7</c:v>
                </c:pt>
                <c:pt idx="3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64.3</c:v>
                </c:pt>
                <c:pt idx="1">
                  <c:v>73.900000000000006</c:v>
                </c:pt>
                <c:pt idx="2">
                  <c:v>78.599999999999994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52.1</c:v>
                </c:pt>
                <c:pt idx="1">
                  <c:v>84.2</c:v>
                </c:pt>
                <c:pt idx="2">
                  <c:v>80.900000000000006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86.2</c:v>
                </c:pt>
                <c:pt idx="1">
                  <c:v>87.2</c:v>
                </c:pt>
                <c:pt idx="2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87.2</c:v>
                </c:pt>
                <c:pt idx="1">
                  <c:v>83.3</c:v>
                </c:pt>
                <c:pt idx="2">
                  <c:v>93.7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54.1</c:v>
                </c:pt>
                <c:pt idx="1">
                  <c:v>68</c:v>
                </c:pt>
                <c:pt idx="2">
                  <c:v>77.7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53.3</c:v>
                </c:pt>
                <c:pt idx="1">
                  <c:v>75.599999999999994</c:v>
                </c:pt>
                <c:pt idx="2">
                  <c:v>78.7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81.7</c:v>
                </c:pt>
                <c:pt idx="1">
                  <c:v>87.4</c:v>
                </c:pt>
                <c:pt idx="2">
                  <c:v>83.9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87.6</c:v>
                </c:pt>
                <c:pt idx="1">
                  <c:v>84.9</c:v>
                </c:pt>
                <c:pt idx="2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42.8</c:v>
                </c:pt>
                <c:pt idx="1">
                  <c:v>59.4</c:v>
                </c:pt>
                <c:pt idx="2">
                  <c:v>58.9</c:v>
                </c:pt>
                <c:pt idx="3">
                  <c:v>56.9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E3-4E25-B6B4-FE175A660B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17.8</c:v>
                </c:pt>
                <c:pt idx="1">
                  <c:v>23.3</c:v>
                </c:pt>
                <c:pt idx="2">
                  <c:v>60</c:v>
                </c:pt>
                <c:pt idx="3">
                  <c:v>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E3-4E25-B6B4-FE175A660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74</c:v>
                </c:pt>
                <c:pt idx="1">
                  <c:v>75.599999999999994</c:v>
                </c:pt>
                <c:pt idx="2">
                  <c:v>82.5</c:v>
                </c:pt>
                <c:pt idx="3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E3-4E25-B6B4-FE175A660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19.8</c:v>
                </c:pt>
                <c:pt idx="1">
                  <c:v>33.6</c:v>
                </c:pt>
                <c:pt idx="2">
                  <c:v>46</c:v>
                </c:pt>
                <c:pt idx="3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3-4E25-B6B4-FE175A66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8424"/>
        <c:axId val="172928816"/>
      </c:lineChart>
      <c:catAx>
        <c:axId val="17292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288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2842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58.7</c:v>
                </c:pt>
                <c:pt idx="1">
                  <c:v>81.2</c:v>
                </c:pt>
                <c:pt idx="2">
                  <c:v>83.3</c:v>
                </c:pt>
                <c:pt idx="3">
                  <c:v>93.4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1-4E15-96ED-53255EDA1D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64.7</c:v>
                </c:pt>
                <c:pt idx="1">
                  <c:v>87.8</c:v>
                </c:pt>
                <c:pt idx="2">
                  <c:v>98.3</c:v>
                </c:pt>
                <c:pt idx="3">
                  <c:v>94.6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1-4E15-96ED-53255EDA1D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93.9</c:v>
                </c:pt>
                <c:pt idx="1">
                  <c:v>91.4</c:v>
                </c:pt>
                <c:pt idx="2">
                  <c:v>95.3</c:v>
                </c:pt>
                <c:pt idx="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1-4E15-96ED-53255EDA1D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94.9</c:v>
                </c:pt>
                <c:pt idx="1">
                  <c:v>89.4</c:v>
                </c:pt>
                <c:pt idx="2">
                  <c:v>92.5</c:v>
                </c:pt>
                <c:pt idx="3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1-4E15-96ED-53255EDA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32736"/>
        <c:axId val="172930384"/>
      </c:lineChart>
      <c:catAx>
        <c:axId val="172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809842698655406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303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293273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50.3</c:v>
                </c:pt>
                <c:pt idx="2">
                  <c:v>61.8</c:v>
                </c:pt>
                <c:pt idx="3">
                  <c:v>69.900000000000006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1-4DAF-A289-8E2BA5EE2A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30.7</c:v>
                </c:pt>
                <c:pt idx="1">
                  <c:v>53.3</c:v>
                </c:pt>
                <c:pt idx="2">
                  <c:v>62.1</c:v>
                </c:pt>
                <c:pt idx="3">
                  <c:v>70.7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1-4DAF-A289-8E2BA5EE2A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81.2</c:v>
                </c:pt>
                <c:pt idx="1">
                  <c:v>84.6</c:v>
                </c:pt>
                <c:pt idx="2">
                  <c:v>89.1</c:v>
                </c:pt>
                <c:pt idx="3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1-4DAF-A289-8E2BA5EE2A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32.799999999999997</c:v>
                </c:pt>
                <c:pt idx="1">
                  <c:v>33.4</c:v>
                </c:pt>
                <c:pt idx="2">
                  <c:v>44</c:v>
                </c:pt>
                <c:pt idx="3">
                  <c:v>50.5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61-4DAF-A289-8E2BA5EE2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10008"/>
        <c:axId val="173710792"/>
      </c:lineChart>
      <c:catAx>
        <c:axId val="173710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3710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710792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3710008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41.2</c:v>
                </c:pt>
                <c:pt idx="2">
                  <c:v>49.9</c:v>
                </c:pt>
                <c:pt idx="3">
                  <c:v>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5-4199-B7D9-F85BD894192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8.1</c:v>
                </c:pt>
                <c:pt idx="1">
                  <c:v>41</c:v>
                </c:pt>
                <c:pt idx="2">
                  <c:v>77</c:v>
                </c:pt>
                <c:pt idx="3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5-4199-B7D9-F85BD894192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85.1</c:v>
                </c:pt>
                <c:pt idx="1">
                  <c:v>75.599999999999994</c:v>
                </c:pt>
                <c:pt idx="2">
                  <c:v>81.2</c:v>
                </c:pt>
                <c:pt idx="3">
                  <c:v>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5-4199-B7D9-F85BD894192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16.2</c:v>
                </c:pt>
                <c:pt idx="1">
                  <c:v>57.4</c:v>
                </c:pt>
                <c:pt idx="2">
                  <c:v>35.200000000000003</c:v>
                </c:pt>
                <c:pt idx="3">
                  <c:v>33.9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5-4199-B7D9-F85BD894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7856"/>
        <c:axId val="175398248"/>
      </c:lineChart>
      <c:catAx>
        <c:axId val="17539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7215474529209014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8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824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785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58.1</c:v>
                </c:pt>
                <c:pt idx="1">
                  <c:v>71.3</c:v>
                </c:pt>
                <c:pt idx="2">
                  <c:v>79.3</c:v>
                </c:pt>
                <c:pt idx="3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3-4E07-B845-15B9744A31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48.3</c:v>
                </c:pt>
                <c:pt idx="1">
                  <c:v>56.6</c:v>
                </c:pt>
                <c:pt idx="2">
                  <c:v>50</c:v>
                </c:pt>
                <c:pt idx="3">
                  <c:v>68.7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3-4E07-B845-15B9744A313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ФРС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87.5</c:v>
                </c:pt>
                <c:pt idx="1">
                  <c:v>88.2</c:v>
                </c:pt>
                <c:pt idx="2">
                  <c:v>85.6</c:v>
                </c:pt>
                <c:pt idx="3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33-4E07-B845-15B9744A313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74.8</c:v>
                </c:pt>
                <c:pt idx="1">
                  <c:v>76.400000000000006</c:v>
                </c:pt>
                <c:pt idx="2">
                  <c:v>80.8</c:v>
                </c:pt>
                <c:pt idx="3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3-4E07-B845-15B9744A3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4720"/>
        <c:axId val="175390800"/>
      </c:lineChart>
      <c:catAx>
        <c:axId val="17539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080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4720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29.3</c:v>
                </c:pt>
                <c:pt idx="1">
                  <c:v>52.5</c:v>
                </c:pt>
                <c:pt idx="2">
                  <c:v>63.6</c:v>
                </c:pt>
                <c:pt idx="3">
                  <c:v>65.7</c:v>
                </c:pt>
                <c:pt idx="4">
                  <c:v>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5-4609-B6E5-41390B8FAC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20.6</c:v>
                </c:pt>
                <c:pt idx="1">
                  <c:v>43.3</c:v>
                </c:pt>
                <c:pt idx="2">
                  <c:v>39</c:v>
                </c:pt>
                <c:pt idx="3">
                  <c:v>43.6</c:v>
                </c:pt>
                <c:pt idx="4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5-4609-B6E5-41390B8FAC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60</c:v>
                </c:pt>
                <c:pt idx="1">
                  <c:v>81</c:v>
                </c:pt>
                <c:pt idx="2">
                  <c:v>79.099999999999994</c:v>
                </c:pt>
                <c:pt idx="3">
                  <c:v>84.6</c:v>
                </c:pt>
                <c:pt idx="4">
                  <c:v>82.9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5-4609-B6E5-41390B8FAC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18.100000000000001</c:v>
                </c:pt>
                <c:pt idx="1">
                  <c:v>52.3</c:v>
                </c:pt>
                <c:pt idx="2">
                  <c:v>58.7</c:v>
                </c:pt>
                <c:pt idx="3">
                  <c:v>48.4</c:v>
                </c:pt>
                <c:pt idx="4">
                  <c:v>68.8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5-4609-B6E5-41390B8FA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504"/>
        <c:axId val="175393544"/>
      </c:lineChart>
      <c:catAx>
        <c:axId val="17539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752770312844417"/>
              <c:y val="0.89293825800498383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354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50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55.8</c:v>
                </c:pt>
                <c:pt idx="1">
                  <c:v>69.2</c:v>
                </c:pt>
                <c:pt idx="2">
                  <c:v>73.3</c:v>
                </c:pt>
                <c:pt idx="3">
                  <c:v>78.8</c:v>
                </c:pt>
                <c:pt idx="4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4-4616-968B-7C8819F261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56.2</c:v>
                </c:pt>
                <c:pt idx="1">
                  <c:v>64.599999999999994</c:v>
                </c:pt>
                <c:pt idx="2">
                  <c:v>68.900000000000006</c:v>
                </c:pt>
                <c:pt idx="3">
                  <c:v>78.5</c:v>
                </c:pt>
                <c:pt idx="4">
                  <c:v>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4-4616-968B-7C8819F261B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79.7</c:v>
                </c:pt>
                <c:pt idx="1">
                  <c:v>83.8</c:v>
                </c:pt>
                <c:pt idx="2">
                  <c:v>87</c:v>
                </c:pt>
                <c:pt idx="3">
                  <c:v>86.5</c:v>
                </c:pt>
                <c:pt idx="4">
                  <c:v>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74-4616-968B-7C8819F261B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77.8</c:v>
                </c:pt>
                <c:pt idx="1">
                  <c:v>82.9</c:v>
                </c:pt>
                <c:pt idx="2">
                  <c:v>83.9</c:v>
                </c:pt>
                <c:pt idx="3">
                  <c:v>90</c:v>
                </c:pt>
                <c:pt idx="4">
                  <c:v>82.9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74-4616-968B-7C8819F26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896"/>
        <c:axId val="175391192"/>
      </c:lineChart>
      <c:catAx>
        <c:axId val="175395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1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1192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89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13.7</c:v>
                </c:pt>
                <c:pt idx="1">
                  <c:v>46.6</c:v>
                </c:pt>
                <c:pt idx="2">
                  <c:v>38.1</c:v>
                </c:pt>
                <c:pt idx="3">
                  <c:v>57.6</c:v>
                </c:pt>
                <c:pt idx="4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0-4C79-9FF3-65A72CAF04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23</c:v>
                </c:pt>
                <c:pt idx="3">
                  <c:v>13.8</c:v>
                </c:pt>
                <c:pt idx="4">
                  <c:v>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0-4C79-9FF3-65A72CAF0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63</c:v>
                </c:pt>
                <c:pt idx="1">
                  <c:v>71</c:v>
                </c:pt>
                <c:pt idx="2">
                  <c:v>71.5</c:v>
                </c:pt>
                <c:pt idx="3">
                  <c:v>70.5</c:v>
                </c:pt>
                <c:pt idx="4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E0-4C79-9FF3-65A72CAF04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30.5</c:v>
                </c:pt>
                <c:pt idx="1">
                  <c:v>44.1</c:v>
                </c:pt>
                <c:pt idx="2">
                  <c:v>33.200000000000003</c:v>
                </c:pt>
                <c:pt idx="3">
                  <c:v>34.5</c:v>
                </c:pt>
                <c:pt idx="4">
                  <c:v>70.099999999999994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E0-4C79-9FF3-65A72CAF0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5112"/>
        <c:axId val="175396680"/>
      </c:lineChart>
      <c:catAx>
        <c:axId val="175395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6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668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5112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13333348176609"/>
          <c:y val="0.24060329217024762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1-4DB8-8224-181371EE227F}"/>
              </c:ext>
            </c:extLst>
          </c:dPt>
          <c:dPt>
            <c:idx val="1"/>
            <c:bubble3D val="0"/>
            <c:spPr>
              <a:solidFill>
                <a:srgbClr val="DA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1-4DB8-8224-181371EE2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1-4DB8-8224-181371EE227F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41-4DB8-8224-181371EE227F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41-4DB8-8224-181371EE2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глухие</c:v>
                </c:pt>
                <c:pt idx="1">
                  <c:v>IV ст.на грани глухоты</c:v>
                </c:pt>
                <c:pt idx="2">
                  <c:v>слабослышащие</c:v>
                </c:pt>
                <c:pt idx="3">
                  <c:v>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9.5</c:v>
                </c:pt>
                <c:pt idx="2">
                  <c:v>26.8</c:v>
                </c:pt>
                <c:pt idx="3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41-4DB8-8224-181371EE2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39.200000000000003</c:v>
                </c:pt>
                <c:pt idx="1">
                  <c:v>62.2</c:v>
                </c:pt>
                <c:pt idx="2">
                  <c:v>65.400000000000006</c:v>
                </c:pt>
                <c:pt idx="3">
                  <c:v>61.5</c:v>
                </c:pt>
                <c:pt idx="4">
                  <c:v>86.6</c:v>
                </c:pt>
                <c:pt idx="5">
                  <c:v>80.7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28-481F-8686-96A741700F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38.299999999999997</c:v>
                </c:pt>
                <c:pt idx="1">
                  <c:v>50</c:v>
                </c:pt>
                <c:pt idx="2">
                  <c:v>68.3</c:v>
                </c:pt>
                <c:pt idx="3">
                  <c:v>69.3</c:v>
                </c:pt>
                <c:pt idx="4">
                  <c:v>68.8</c:v>
                </c:pt>
                <c:pt idx="5">
                  <c:v>72.599999999999994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28-481F-8686-96A741700F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74.7</c:v>
                </c:pt>
                <c:pt idx="1">
                  <c:v>96.8</c:v>
                </c:pt>
                <c:pt idx="2">
                  <c:v>96.3</c:v>
                </c:pt>
                <c:pt idx="3">
                  <c:v>96.1</c:v>
                </c:pt>
                <c:pt idx="4">
                  <c:v>93.5</c:v>
                </c:pt>
                <c:pt idx="5">
                  <c:v>91.4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28-481F-8686-96A741700FD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  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16.8</c:v>
                </c:pt>
                <c:pt idx="1">
                  <c:v>39</c:v>
                </c:pt>
                <c:pt idx="2">
                  <c:v>57</c:v>
                </c:pt>
                <c:pt idx="3">
                  <c:v>58</c:v>
                </c:pt>
                <c:pt idx="4">
                  <c:v>58.8</c:v>
                </c:pt>
                <c:pt idx="5">
                  <c:v>61.3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28-481F-8686-96A74170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83904"/>
        <c:axId val="175477240"/>
      </c:lineChart>
      <c:catAx>
        <c:axId val="17548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7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77240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3904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79477976139407"/>
          <c:w val="0.30292104636224582"/>
          <c:h val="0.29855013373687794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37.5</c:v>
                </c:pt>
                <c:pt idx="1">
                  <c:v>41.1</c:v>
                </c:pt>
                <c:pt idx="2">
                  <c:v>50.5</c:v>
                </c:pt>
                <c:pt idx="3">
                  <c:v>49.1</c:v>
                </c:pt>
                <c:pt idx="4">
                  <c:v>65.099999999999994</c:v>
                </c:pt>
                <c:pt idx="5">
                  <c:v>72.099999999999994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2-420E-8A6D-7D671A5FB5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12.5</c:v>
                </c:pt>
                <c:pt idx="1">
                  <c:v>19.2</c:v>
                </c:pt>
                <c:pt idx="2">
                  <c:v>31.6</c:v>
                </c:pt>
                <c:pt idx="3">
                  <c:v>30.6</c:v>
                </c:pt>
                <c:pt idx="4">
                  <c:v>63.6</c:v>
                </c:pt>
                <c:pt idx="5">
                  <c:v>65.7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2-420E-8A6D-7D671A5FB5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53.5</c:v>
                </c:pt>
                <c:pt idx="1">
                  <c:v>79.599999999999994</c:v>
                </c:pt>
                <c:pt idx="2">
                  <c:v>91.6</c:v>
                </c:pt>
                <c:pt idx="3">
                  <c:v>92</c:v>
                </c:pt>
                <c:pt idx="4">
                  <c:v>90.7</c:v>
                </c:pt>
                <c:pt idx="5">
                  <c:v>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2-420E-8A6D-7D671A5FB5B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15.7</c:v>
                </c:pt>
                <c:pt idx="1">
                  <c:v>29.3</c:v>
                </c:pt>
                <c:pt idx="2">
                  <c:v>51.6</c:v>
                </c:pt>
                <c:pt idx="3">
                  <c:v>50.7</c:v>
                </c:pt>
                <c:pt idx="4">
                  <c:v>71</c:v>
                </c:pt>
                <c:pt idx="5">
                  <c:v>66.900000000000006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82-420E-8A6D-7D671A5FB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592"/>
        <c:axId val="175482728"/>
      </c:lineChart>
      <c:catAx>
        <c:axId val="175479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2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8272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592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71951097326656"/>
          <c:y val="0.23463921563470921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331108325522"/>
          <c:y val="6.6793569742089262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chemeClr val="bg1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45.2</c:v>
                </c:pt>
                <c:pt idx="1">
                  <c:v>59.8</c:v>
                </c:pt>
                <c:pt idx="2">
                  <c:v>63.1</c:v>
                </c:pt>
                <c:pt idx="3">
                  <c:v>70.5</c:v>
                </c:pt>
                <c:pt idx="4">
                  <c:v>76.5</c:v>
                </c:pt>
                <c:pt idx="5">
                  <c:v>76.900000000000006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C2-4E5F-A864-5BC3D0F7A7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39</c:v>
                </c:pt>
                <c:pt idx="1">
                  <c:v>51.4</c:v>
                </c:pt>
                <c:pt idx="2">
                  <c:v>68.5</c:v>
                </c:pt>
                <c:pt idx="3">
                  <c:v>70.400000000000006</c:v>
                </c:pt>
                <c:pt idx="4">
                  <c:v>82.1</c:v>
                </c:pt>
                <c:pt idx="5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C2-4E5F-A864-5BC3D0F7A7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63.6</c:v>
                </c:pt>
                <c:pt idx="1">
                  <c:v>82</c:v>
                </c:pt>
                <c:pt idx="2">
                  <c:v>89.2</c:v>
                </c:pt>
                <c:pt idx="3">
                  <c:v>90.8</c:v>
                </c:pt>
                <c:pt idx="4">
                  <c:v>90.3</c:v>
                </c:pt>
                <c:pt idx="5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C2-4E5F-A864-5BC3D0F7A79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71.3</c:v>
                </c:pt>
                <c:pt idx="1">
                  <c:v>68.8</c:v>
                </c:pt>
                <c:pt idx="2">
                  <c:v>84</c:v>
                </c:pt>
                <c:pt idx="3">
                  <c:v>87.2</c:v>
                </c:pt>
                <c:pt idx="4">
                  <c:v>95.6</c:v>
                </c:pt>
                <c:pt idx="5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C2-4E5F-A864-5BC3D0F7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84296"/>
        <c:axId val="175484688"/>
      </c:lineChart>
      <c:catAx>
        <c:axId val="17548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4894152563694375"/>
              <c:y val="0.89887639941707431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8468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8159269888697648E-3"/>
              <c:y val="0.3098706492391464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84296"/>
        <c:crosses val="autoZero"/>
        <c:crossBetween val="between"/>
      </c:valAx>
      <c:spPr>
        <a:gradFill rotWithShape="0">
          <a:gsLst>
            <a:gs pos="3000">
              <a:srgbClr val="FFA015"/>
            </a:gs>
            <a:gs pos="10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13333348176609"/>
          <c:y val="0.24060329217024762"/>
          <c:w val="0.30292104636224582"/>
          <c:h val="0.29870584235302072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5316611472798"/>
          <c:y val="8.4521767617086491E-2"/>
          <c:w val="0.56085918854415273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31.4</c:v>
                </c:pt>
                <c:pt idx="1">
                  <c:v>62.6</c:v>
                </c:pt>
                <c:pt idx="2">
                  <c:v>57.2</c:v>
                </c:pt>
                <c:pt idx="3">
                  <c:v>68.5</c:v>
                </c:pt>
                <c:pt idx="4">
                  <c:v>72</c:v>
                </c:pt>
                <c:pt idx="5">
                  <c:v>87.4</c:v>
                </c:pt>
                <c:pt idx="6">
                  <c:v>78.8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7F-4EDF-B36A-495D171F02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13.2</c:v>
                </c:pt>
                <c:pt idx="1">
                  <c:v>21.7</c:v>
                </c:pt>
                <c:pt idx="2">
                  <c:v>26.6</c:v>
                </c:pt>
                <c:pt idx="3">
                  <c:v>41.6</c:v>
                </c:pt>
                <c:pt idx="4">
                  <c:v>52</c:v>
                </c:pt>
                <c:pt idx="5">
                  <c:v>56</c:v>
                </c:pt>
                <c:pt idx="6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7F-4EDF-B36A-495D171F02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83.2</c:v>
                </c:pt>
                <c:pt idx="1">
                  <c:v>83.3</c:v>
                </c:pt>
                <c:pt idx="2">
                  <c:v>84.8</c:v>
                </c:pt>
                <c:pt idx="3">
                  <c:v>88.4</c:v>
                </c:pt>
                <c:pt idx="4">
                  <c:v>91.4</c:v>
                </c:pt>
                <c:pt idx="5">
                  <c:v>89.7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7F-4EDF-B36A-495D171F02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   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14</c:v>
                </c:pt>
                <c:pt idx="1">
                  <c:v>28.8</c:v>
                </c:pt>
                <c:pt idx="2">
                  <c:v>36.6</c:v>
                </c:pt>
                <c:pt idx="3">
                  <c:v>38.799999999999997</c:v>
                </c:pt>
                <c:pt idx="4">
                  <c:v>46.1</c:v>
                </c:pt>
                <c:pt idx="5">
                  <c:v>43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7F-4EDF-B36A-495D171F0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200"/>
        <c:axId val="175479984"/>
      </c:lineChart>
      <c:catAx>
        <c:axId val="17547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классы</a:t>
                </a:r>
              </a:p>
            </c:rich>
          </c:tx>
          <c:layout>
            <c:manualLayout>
              <c:xMode val="edge"/>
              <c:yMode val="edge"/>
              <c:x val="0.25437608531972383"/>
              <c:y val="0.93114413075780089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799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5.795760288906022E-3"/>
              <c:y val="0.3213482935732587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47920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762026341132511"/>
          <c:y val="0.31735816826759961"/>
          <c:w val="0.29071260699079238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32.200000000000003</c:v>
                </c:pt>
                <c:pt idx="1">
                  <c:v>57.2</c:v>
                </c:pt>
                <c:pt idx="2">
                  <c:v>70.5</c:v>
                </c:pt>
                <c:pt idx="3">
                  <c:v>67.7</c:v>
                </c:pt>
                <c:pt idx="4">
                  <c:v>71.599999999999994</c:v>
                </c:pt>
                <c:pt idx="5">
                  <c:v>80.900000000000006</c:v>
                </c:pt>
                <c:pt idx="6">
                  <c:v>81.8</c:v>
                </c:pt>
                <c:pt idx="7">
                  <c:v>84.6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7-4807-BF93-BE38D9F62C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19.2</c:v>
                </c:pt>
                <c:pt idx="1">
                  <c:v>32.200000000000003</c:v>
                </c:pt>
                <c:pt idx="2">
                  <c:v>38.6</c:v>
                </c:pt>
                <c:pt idx="3">
                  <c:v>55.5</c:v>
                </c:pt>
                <c:pt idx="4">
                  <c:v>72.8</c:v>
                </c:pt>
                <c:pt idx="5">
                  <c:v>72.400000000000006</c:v>
                </c:pt>
                <c:pt idx="6">
                  <c:v>77.099999999999994</c:v>
                </c:pt>
                <c:pt idx="7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7-4807-BF93-BE38D9F62C1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53.9</c:v>
                </c:pt>
                <c:pt idx="1">
                  <c:v>73.400000000000006</c:v>
                </c:pt>
                <c:pt idx="2">
                  <c:v>85</c:v>
                </c:pt>
                <c:pt idx="3">
                  <c:v>88.6</c:v>
                </c:pt>
                <c:pt idx="4">
                  <c:v>89</c:v>
                </c:pt>
                <c:pt idx="5">
                  <c:v>92.4</c:v>
                </c:pt>
                <c:pt idx="6">
                  <c:v>92.5</c:v>
                </c:pt>
                <c:pt idx="7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97-4807-BF93-BE38D9F62C1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доп. 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46</c:v>
                </c:pt>
                <c:pt idx="1">
                  <c:v>74.5</c:v>
                </c:pt>
                <c:pt idx="2">
                  <c:v>74.7</c:v>
                </c:pt>
                <c:pt idx="3">
                  <c:v>80.7</c:v>
                </c:pt>
                <c:pt idx="4">
                  <c:v>90.4</c:v>
                </c:pt>
                <c:pt idx="5">
                  <c:v>93.2</c:v>
                </c:pt>
                <c:pt idx="6">
                  <c:v>95.7</c:v>
                </c:pt>
                <c:pt idx="7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97-4807-BF93-BE38D9F62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4936"/>
        <c:axId val="176736504"/>
      </c:lineChart>
      <c:catAx>
        <c:axId val="17673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2305983869176635"/>
              <c:y val="0.93144740446960905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650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493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866343398223433"/>
          <c:y val="0.29337927450603829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61.7</c:v>
                </c:pt>
                <c:pt idx="1">
                  <c:v>74.900000000000006</c:v>
                </c:pt>
                <c:pt idx="2">
                  <c:v>82.6</c:v>
                </c:pt>
                <c:pt idx="3">
                  <c:v>88.3</c:v>
                </c:pt>
                <c:pt idx="4">
                  <c:v>90.1</c:v>
                </c:pt>
                <c:pt idx="5">
                  <c:v>95.7</c:v>
                </c:pt>
                <c:pt idx="6">
                  <c:v>97.7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0-46A7-A58D-586D46426D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62.9</c:v>
                </c:pt>
                <c:pt idx="1">
                  <c:v>74.2</c:v>
                </c:pt>
                <c:pt idx="2">
                  <c:v>89.9</c:v>
                </c:pt>
                <c:pt idx="3">
                  <c:v>91.6</c:v>
                </c:pt>
                <c:pt idx="4">
                  <c:v>92.8</c:v>
                </c:pt>
                <c:pt idx="5">
                  <c:v>93.3</c:v>
                </c:pt>
                <c:pt idx="6">
                  <c:v>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F0-46A7-A58D-586D46426D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86.3</c:v>
                </c:pt>
                <c:pt idx="1">
                  <c:v>82.2</c:v>
                </c:pt>
                <c:pt idx="2">
                  <c:v>77.400000000000006</c:v>
                </c:pt>
                <c:pt idx="3">
                  <c:v>93.1</c:v>
                </c:pt>
                <c:pt idx="4">
                  <c:v>97.1</c:v>
                </c:pt>
                <c:pt idx="5">
                  <c:v>98.6</c:v>
                </c:pt>
                <c:pt idx="6">
                  <c:v>89.1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F0-46A7-A58D-586D46426D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доп.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89.5</c:v>
                </c:pt>
                <c:pt idx="1">
                  <c:v>83.7</c:v>
                </c:pt>
                <c:pt idx="2">
                  <c:v>94.7</c:v>
                </c:pt>
                <c:pt idx="3">
                  <c:v>96</c:v>
                </c:pt>
                <c:pt idx="4">
                  <c:v>97.6</c:v>
                </c:pt>
                <c:pt idx="5">
                  <c:v>100</c:v>
                </c:pt>
                <c:pt idx="6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F0-46A7-A58D-586D4642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5720"/>
        <c:axId val="176733368"/>
      </c:lineChart>
      <c:catAx>
        <c:axId val="17673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3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336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572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866343398223433"/>
          <c:y val="0.29337927450603829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535" b="0" i="0" u="none" strike="noStrike" baseline="0">
              <a:solidFill>
                <a:srgbClr val="FF66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6443914081145585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31.6</c:v>
                </c:pt>
                <c:pt idx="1">
                  <c:v>51</c:v>
                </c:pt>
                <c:pt idx="2">
                  <c:v>58.8</c:v>
                </c:pt>
                <c:pt idx="3">
                  <c:v>55</c:v>
                </c:pt>
                <c:pt idx="4">
                  <c:v>63.7</c:v>
                </c:pt>
                <c:pt idx="5">
                  <c:v>67.8</c:v>
                </c:pt>
                <c:pt idx="6">
                  <c:v>74.7</c:v>
                </c:pt>
                <c:pt idx="7">
                  <c:v>77.8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1-48AA-9CDD-D2CD346FC7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6</c:v>
                </c:pt>
                <c:pt idx="1">
                  <c:v>20</c:v>
                </c:pt>
                <c:pt idx="2">
                  <c:v>19</c:v>
                </c:pt>
                <c:pt idx="3">
                  <c:v>17</c:v>
                </c:pt>
                <c:pt idx="4">
                  <c:v>30.8</c:v>
                </c:pt>
                <c:pt idx="5">
                  <c:v>46.6</c:v>
                </c:pt>
                <c:pt idx="6">
                  <c:v>50.8</c:v>
                </c:pt>
                <c:pt idx="7">
                  <c:v>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1-48AA-9CDD-D2CD346FC7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63.5</c:v>
                </c:pt>
                <c:pt idx="1">
                  <c:v>84</c:v>
                </c:pt>
                <c:pt idx="2">
                  <c:v>84.2</c:v>
                </c:pt>
                <c:pt idx="3">
                  <c:v>81.400000000000006</c:v>
                </c:pt>
                <c:pt idx="4">
                  <c:v>81.5</c:v>
                </c:pt>
                <c:pt idx="5">
                  <c:v>83</c:v>
                </c:pt>
                <c:pt idx="6">
                  <c:v>82.9</c:v>
                </c:pt>
                <c:pt idx="7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1-48AA-9CDD-D2CD346FC7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13.3</c:v>
                </c:pt>
                <c:pt idx="1">
                  <c:v>28.3</c:v>
                </c:pt>
                <c:pt idx="2">
                  <c:v>29.7</c:v>
                </c:pt>
                <c:pt idx="3">
                  <c:v>36.200000000000003</c:v>
                </c:pt>
                <c:pt idx="4">
                  <c:v>34.4</c:v>
                </c:pt>
                <c:pt idx="5">
                  <c:v>38.200000000000003</c:v>
                </c:pt>
                <c:pt idx="6">
                  <c:v>43.9</c:v>
                </c:pt>
                <c:pt idx="7">
                  <c:v>45.6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1-48AA-9CDD-D2CD346FC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2192"/>
        <c:axId val="176724744"/>
      </c:lineChart>
      <c:catAx>
        <c:axId val="17673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6992840095465396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4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2474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2192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02386634844872"/>
          <c:y val="0.28764044943820227"/>
          <c:w val="0.28873511904761906"/>
          <c:h val="0.29612534373672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68.2</c:v>
                </c:pt>
                <c:pt idx="1">
                  <c:v>80.3</c:v>
                </c:pt>
                <c:pt idx="2">
                  <c:v>84.9</c:v>
                </c:pt>
                <c:pt idx="3">
                  <c:v>94.5</c:v>
                </c:pt>
                <c:pt idx="4">
                  <c:v>96.6</c:v>
                </c:pt>
                <c:pt idx="5">
                  <c:v>91.7</c:v>
                </c:pt>
                <c:pt idx="6">
                  <c:v>94.9</c:v>
                </c:pt>
                <c:pt idx="7">
                  <c:v>93.6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22-4B1A-AFA9-D2DF4E6154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73.3</c:v>
                </c:pt>
                <c:pt idx="1">
                  <c:v>91.9</c:v>
                </c:pt>
                <c:pt idx="2">
                  <c:v>92.7</c:v>
                </c:pt>
                <c:pt idx="3">
                  <c:v>93.9</c:v>
                </c:pt>
                <c:pt idx="4">
                  <c:v>95.3</c:v>
                </c:pt>
                <c:pt idx="5">
                  <c:v>91.1</c:v>
                </c:pt>
                <c:pt idx="6">
                  <c:v>96.6</c:v>
                </c:pt>
                <c:pt idx="7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2-4B1A-AFA9-D2DF4E6154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85.5</c:v>
                </c:pt>
                <c:pt idx="1">
                  <c:v>94.4</c:v>
                </c:pt>
                <c:pt idx="2">
                  <c:v>91.4</c:v>
                </c:pt>
                <c:pt idx="3">
                  <c:v>95.8</c:v>
                </c:pt>
                <c:pt idx="4">
                  <c:v>96.3</c:v>
                </c:pt>
                <c:pt idx="5">
                  <c:v>91.1</c:v>
                </c:pt>
                <c:pt idx="6">
                  <c:v>95.2</c:v>
                </c:pt>
                <c:pt idx="7">
                  <c:v>98.2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22-4B1A-AFA9-D2DF4E6154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80</c:v>
                </c:pt>
                <c:pt idx="1">
                  <c:v>95.5</c:v>
                </c:pt>
                <c:pt idx="2">
                  <c:v>96.9</c:v>
                </c:pt>
                <c:pt idx="3">
                  <c:v>97.1</c:v>
                </c:pt>
                <c:pt idx="4">
                  <c:v>98.2</c:v>
                </c:pt>
                <c:pt idx="5">
                  <c:v>97.3</c:v>
                </c:pt>
                <c:pt idx="6">
                  <c:v>98.6</c:v>
                </c:pt>
                <c:pt idx="7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22-4B1A-AFA9-D2DF4E615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4544"/>
        <c:axId val="176725136"/>
      </c:lineChart>
      <c:catAx>
        <c:axId val="17673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2513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4544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Sheet1!$B$1:$H$1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22.2</c:v>
                </c:pt>
                <c:pt idx="1">
                  <c:v>21.3</c:v>
                </c:pt>
                <c:pt idx="2">
                  <c:v>25.3</c:v>
                </c:pt>
                <c:pt idx="3">
                  <c:v>60.1</c:v>
                </c:pt>
                <c:pt idx="4">
                  <c:v>56.6</c:v>
                </c:pt>
                <c:pt idx="5">
                  <c:v>77.7</c:v>
                </c:pt>
                <c:pt idx="6">
                  <c:v>82.4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CB-45A3-B3AB-0C0D7FBDC3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Sheet1!$B$1:$H$1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30</c:v>
                </c:pt>
                <c:pt idx="1">
                  <c:v>38</c:v>
                </c:pt>
                <c:pt idx="2">
                  <c:v>29</c:v>
                </c:pt>
                <c:pt idx="3">
                  <c:v>51.2</c:v>
                </c:pt>
                <c:pt idx="4">
                  <c:v>34</c:v>
                </c:pt>
                <c:pt idx="5">
                  <c:v>47.4</c:v>
                </c:pt>
                <c:pt idx="6">
                  <c:v>58.3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CB-45A3-B3AB-0C0D7FBDC3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Sheet1!$B$1:$H$1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65.400000000000006</c:v>
                </c:pt>
                <c:pt idx="1">
                  <c:v>70</c:v>
                </c:pt>
                <c:pt idx="2">
                  <c:v>75</c:v>
                </c:pt>
                <c:pt idx="3">
                  <c:v>84.9</c:v>
                </c:pt>
                <c:pt idx="4">
                  <c:v>78.099999999999994</c:v>
                </c:pt>
                <c:pt idx="5">
                  <c:v>78.900000000000006</c:v>
                </c:pt>
                <c:pt idx="6">
                  <c:v>81.8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CB-45A3-B3AB-0C0D7FBDC3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Sheet1!$B$1:$H$1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40.4</c:v>
                </c:pt>
                <c:pt idx="1">
                  <c:v>70.8</c:v>
                </c:pt>
                <c:pt idx="2">
                  <c:v>22.7</c:v>
                </c:pt>
                <c:pt idx="3">
                  <c:v>35.299999999999997</c:v>
                </c:pt>
                <c:pt idx="4">
                  <c:v>57</c:v>
                </c:pt>
                <c:pt idx="5">
                  <c:v>49.7</c:v>
                </c:pt>
                <c:pt idx="6">
                  <c:v>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CB-45A3-B3AB-0C0D7FBDC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29840"/>
        <c:axId val="176731016"/>
      </c:lineChart>
      <c:catAx>
        <c:axId val="17672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8424821002386633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1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1016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2984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52.7</c:v>
                </c:pt>
                <c:pt idx="1">
                  <c:v>72.7</c:v>
                </c:pt>
                <c:pt idx="2">
                  <c:v>78.2</c:v>
                </c:pt>
                <c:pt idx="3">
                  <c:v>80.7</c:v>
                </c:pt>
                <c:pt idx="4">
                  <c:v>85.6</c:v>
                </c:pt>
                <c:pt idx="5">
                  <c:v>85.7</c:v>
                </c:pt>
                <c:pt idx="6">
                  <c:v>91.8</c:v>
                </c:pt>
                <c:pt idx="7">
                  <c:v>91.3</c:v>
                </c:pt>
                <c:pt idx="8">
                  <c:v>94.8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B-4A00-9B4D-92FA6DA472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71.400000000000006</c:v>
                </c:pt>
                <c:pt idx="1">
                  <c:v>77.599999999999994</c:v>
                </c:pt>
                <c:pt idx="2">
                  <c:v>85.7</c:v>
                </c:pt>
                <c:pt idx="3">
                  <c:v>81.400000000000006</c:v>
                </c:pt>
                <c:pt idx="4">
                  <c:v>82.9</c:v>
                </c:pt>
                <c:pt idx="5">
                  <c:v>81.599999999999994</c:v>
                </c:pt>
                <c:pt idx="6">
                  <c:v>86.6</c:v>
                </c:pt>
                <c:pt idx="7">
                  <c:v>89.5</c:v>
                </c:pt>
                <c:pt idx="8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B-4A00-9B4D-92FA6DA472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92</c:v>
                </c:pt>
                <c:pt idx="1">
                  <c:v>93.6</c:v>
                </c:pt>
                <c:pt idx="2">
                  <c:v>97.4</c:v>
                </c:pt>
                <c:pt idx="3">
                  <c:v>93.8</c:v>
                </c:pt>
                <c:pt idx="4">
                  <c:v>89.4</c:v>
                </c:pt>
                <c:pt idx="5">
                  <c:v>83.1</c:v>
                </c:pt>
                <c:pt idx="6">
                  <c:v>89.5</c:v>
                </c:pt>
                <c:pt idx="7">
                  <c:v>86.7</c:v>
                </c:pt>
                <c:pt idx="8">
                  <c:v>88.2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B-4A00-9B4D-92FA6DA4722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86.7</c:v>
                </c:pt>
                <c:pt idx="1">
                  <c:v>89.3</c:v>
                </c:pt>
                <c:pt idx="2">
                  <c:v>95.9</c:v>
                </c:pt>
                <c:pt idx="3">
                  <c:v>95.4</c:v>
                </c:pt>
                <c:pt idx="4">
                  <c:v>96.3</c:v>
                </c:pt>
                <c:pt idx="5">
                  <c:v>91.7</c:v>
                </c:pt>
                <c:pt idx="6">
                  <c:v>95</c:v>
                </c:pt>
                <c:pt idx="7">
                  <c:v>96.4</c:v>
                </c:pt>
                <c:pt idx="8">
                  <c:v>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FB-4A00-9B4D-92FA6DA47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1800"/>
        <c:axId val="176732584"/>
      </c:lineChart>
      <c:catAx>
        <c:axId val="176731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217482189726284"/>
              <c:y val="0.93114413075780089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2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258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180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65632458233890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  <c:pt idx="11">
                  <c:v>2017-2018</c:v>
                </c:pt>
                <c:pt idx="12">
                  <c:v>2018-2019</c:v>
                </c:pt>
                <c:pt idx="13">
                  <c:v>2019-2020</c:v>
                </c:pt>
                <c:pt idx="14">
                  <c:v>2020-2021</c:v>
                </c:pt>
                <c:pt idx="15">
                  <c:v>2021-2022</c:v>
                </c:pt>
                <c:pt idx="16">
                  <c:v>2022-2023</c:v>
                </c:pt>
                <c:pt idx="17">
                  <c:v>2023-2024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13</c:v>
                </c:pt>
                <c:pt idx="9">
                  <c:v>19</c:v>
                </c:pt>
                <c:pt idx="10">
                  <c:v>23</c:v>
                </c:pt>
                <c:pt idx="11">
                  <c:v>28</c:v>
                </c:pt>
                <c:pt idx="12">
                  <c:v>36</c:v>
                </c:pt>
                <c:pt idx="13">
                  <c:v>45</c:v>
                </c:pt>
                <c:pt idx="14">
                  <c:v>48</c:v>
                </c:pt>
                <c:pt idx="15">
                  <c:v>58</c:v>
                </c:pt>
                <c:pt idx="16">
                  <c:v>67</c:v>
                </c:pt>
                <c:pt idx="1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A-4FBC-8C55-C8CF1FB92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37464"/>
        <c:axId val="113544912"/>
        <c:axId val="0"/>
      </c:bar3DChart>
      <c:catAx>
        <c:axId val="113537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0960690077923989"/>
              <c:y val="0.909375780823121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44912"/>
        <c:crosses val="autoZero"/>
        <c:auto val="1"/>
        <c:lblAlgn val="ctr"/>
        <c:lblOffset val="100"/>
        <c:noMultiLvlLbl val="0"/>
      </c:catAx>
      <c:valAx>
        <c:axId val="113544912"/>
        <c:scaling>
          <c:orientation val="minMax"/>
          <c:max val="80"/>
          <c:min val="0"/>
        </c:scaling>
        <c:delete val="0"/>
        <c:axPos val="l"/>
        <c:majorGridlines>
          <c:spPr>
            <a:ln w="9501" cap="flat" cmpd="sng" algn="ctr">
              <a:solidFill>
                <a:schemeClr val="bg1"/>
              </a:solidFill>
              <a:round/>
            </a:ln>
            <a:effectLst/>
          </c:spPr>
        </c:majorGridlines>
        <c:minorGridlines/>
        <c:title>
          <c:tx>
            <c:rich>
              <a:bodyPr/>
              <a:lstStyle/>
              <a:p>
                <a:pPr>
                  <a:defRPr sz="1995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/>
                  <a:t>количество</a:t>
                </a:r>
              </a:p>
            </c:rich>
          </c:tx>
          <c:layout>
            <c:manualLayout>
              <c:xMode val="edge"/>
              <c:yMode val="edge"/>
              <c:x val="3.028582064379308E-3"/>
              <c:y val="0.33172180593576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37464"/>
        <c:crosses val="autoZero"/>
        <c:crossBetween val="between"/>
        <c:majorUnit val="5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6443914081145585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 доп.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22.1</c:v>
                </c:pt>
                <c:pt idx="1">
                  <c:v>54.2</c:v>
                </c:pt>
                <c:pt idx="2">
                  <c:v>50.8</c:v>
                </c:pt>
                <c:pt idx="3">
                  <c:v>63.2</c:v>
                </c:pt>
                <c:pt idx="4">
                  <c:v>67.599999999999994</c:v>
                </c:pt>
                <c:pt idx="5">
                  <c:v>74</c:v>
                </c:pt>
                <c:pt idx="6">
                  <c:v>80.400000000000006</c:v>
                </c:pt>
                <c:pt idx="7">
                  <c:v>82.6</c:v>
                </c:pt>
                <c:pt idx="8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D-4084-9D55-589D328440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чтение с губ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 доп.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20.8</c:v>
                </c:pt>
                <c:pt idx="1">
                  <c:v>30</c:v>
                </c:pt>
                <c:pt idx="2">
                  <c:v>36.299999999999997</c:v>
                </c:pt>
                <c:pt idx="3">
                  <c:v>36</c:v>
                </c:pt>
                <c:pt idx="4">
                  <c:v>48.3</c:v>
                </c:pt>
                <c:pt idx="5">
                  <c:v>40.799999999999997</c:v>
                </c:pt>
                <c:pt idx="6">
                  <c:v>58.5</c:v>
                </c:pt>
                <c:pt idx="7">
                  <c:v>71.5</c:v>
                </c:pt>
                <c:pt idx="8">
                  <c:v>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DD-4084-9D55-589D328440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 доп.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72.5</c:v>
                </c:pt>
                <c:pt idx="1">
                  <c:v>74</c:v>
                </c:pt>
                <c:pt idx="2">
                  <c:v>79.2</c:v>
                </c:pt>
                <c:pt idx="3">
                  <c:v>78.900000000000006</c:v>
                </c:pt>
                <c:pt idx="4">
                  <c:v>89.4</c:v>
                </c:pt>
                <c:pt idx="5">
                  <c:v>87.8</c:v>
                </c:pt>
                <c:pt idx="6">
                  <c:v>84.2</c:v>
                </c:pt>
                <c:pt idx="7">
                  <c:v>80.5</c:v>
                </c:pt>
                <c:pt idx="8">
                  <c:v>85.4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DD-4084-9D55-589D328440C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контрольные слова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 доп.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15.7</c:v>
                </c:pt>
                <c:pt idx="1">
                  <c:v>27</c:v>
                </c:pt>
                <c:pt idx="2">
                  <c:v>49.6</c:v>
                </c:pt>
                <c:pt idx="3">
                  <c:v>61.3</c:v>
                </c:pt>
                <c:pt idx="4">
                  <c:v>61.9</c:v>
                </c:pt>
                <c:pt idx="5">
                  <c:v>62</c:v>
                </c:pt>
                <c:pt idx="6">
                  <c:v>63</c:v>
                </c:pt>
                <c:pt idx="7">
                  <c:v>65.7</c:v>
                </c:pt>
                <c:pt idx="8">
                  <c:v>64.8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DD-4084-9D55-589D32844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37680"/>
        <c:axId val="176738464"/>
      </c:lineChart>
      <c:catAx>
        <c:axId val="17673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36992840095465396"/>
              <c:y val="0.898876404494382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38464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673768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02386634844872"/>
          <c:y val="0.28764044943820227"/>
          <c:w val="0.28520286396181382"/>
          <c:h val="0.26292134831460673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55131264916"/>
          <c:y val="6.9662921348314602E-2"/>
          <c:w val="0.59307875894988071"/>
          <c:h val="0.7033707865168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внятность речи</c:v>
                </c:pt>
              </c:strCache>
            </c:strRef>
          </c:tx>
          <c:spPr>
            <a:ln w="39785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59.1</c:v>
                </c:pt>
                <c:pt idx="1">
                  <c:v>76.099999999999994</c:v>
                </c:pt>
                <c:pt idx="2">
                  <c:v>74.2</c:v>
                </c:pt>
                <c:pt idx="3">
                  <c:v>85.7</c:v>
                </c:pt>
                <c:pt idx="4">
                  <c:v>75.400000000000006</c:v>
                </c:pt>
                <c:pt idx="5">
                  <c:v>74.400000000000006</c:v>
                </c:pt>
                <c:pt idx="6">
                  <c:v>74.2</c:v>
                </c:pt>
                <c:pt idx="7">
                  <c:v>81.400000000000006</c:v>
                </c:pt>
                <c:pt idx="8">
                  <c:v>90.5</c:v>
                </c:pt>
                <c:pt idx="9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26-4515-A6D5-B8F645D4EE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понимание речи</c:v>
                </c:pt>
              </c:strCache>
            </c:strRef>
          </c:tx>
          <c:spPr>
            <a:ln w="39785">
              <a:solidFill>
                <a:srgbClr val="FF00FF"/>
              </a:solidFill>
              <a:prstDash val="solid"/>
            </a:ln>
          </c:spPr>
          <c:marker>
            <c:symbol val="x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1">
                  <c:v>72.2</c:v>
                </c:pt>
                <c:pt idx="2">
                  <c:v>80</c:v>
                </c:pt>
                <c:pt idx="3">
                  <c:v>82.1</c:v>
                </c:pt>
                <c:pt idx="4">
                  <c:v>84.7</c:v>
                </c:pt>
                <c:pt idx="5">
                  <c:v>82.7</c:v>
                </c:pt>
                <c:pt idx="6">
                  <c:v>88.6</c:v>
                </c:pt>
                <c:pt idx="7">
                  <c:v>94.6</c:v>
                </c:pt>
                <c:pt idx="8">
                  <c:v>97.2</c:v>
                </c:pt>
                <c:pt idx="9">
                  <c:v>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26-4515-A6D5-B8F645D4EE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к/р по РВУР</c:v>
                </c:pt>
              </c:strCache>
            </c:strRef>
          </c:tx>
          <c:spPr>
            <a:ln w="39785">
              <a:solidFill>
                <a:srgbClr val="99336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82</c:v>
                </c:pt>
                <c:pt idx="1">
                  <c:v>92.9</c:v>
                </c:pt>
                <c:pt idx="2">
                  <c:v>92.7</c:v>
                </c:pt>
                <c:pt idx="3">
                  <c:v>89.6</c:v>
                </c:pt>
                <c:pt idx="4">
                  <c:v>90.4</c:v>
                </c:pt>
                <c:pt idx="5">
                  <c:v>89.6</c:v>
                </c:pt>
                <c:pt idx="6">
                  <c:v>88</c:v>
                </c:pt>
                <c:pt idx="7">
                  <c:v>87.2</c:v>
                </c:pt>
                <c:pt idx="8">
                  <c:v>91.1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26-4515-A6D5-B8F645D4EE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восприятие речи</c:v>
                </c:pt>
              </c:strCache>
            </c:strRef>
          </c:tx>
          <c:spPr>
            <a:ln w="39785">
              <a:solidFill>
                <a:srgbClr val="00CCFF"/>
              </a:solidFill>
              <a:prstDash val="solid"/>
            </a:ln>
          </c:spPr>
          <c:marker>
            <c:symbol val="star"/>
            <c:size val="9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 доп.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 доп.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70.5</c:v>
                </c:pt>
                <c:pt idx="1">
                  <c:v>84.6</c:v>
                </c:pt>
                <c:pt idx="2">
                  <c:v>83.9</c:v>
                </c:pt>
                <c:pt idx="3">
                  <c:v>86.5</c:v>
                </c:pt>
                <c:pt idx="4">
                  <c:v>88.3</c:v>
                </c:pt>
                <c:pt idx="5">
                  <c:v>79.5</c:v>
                </c:pt>
                <c:pt idx="6">
                  <c:v>83</c:v>
                </c:pt>
                <c:pt idx="7">
                  <c:v>83.8</c:v>
                </c:pt>
                <c:pt idx="8">
                  <c:v>91.6</c:v>
                </c:pt>
                <c:pt idx="9">
                  <c:v>92.8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26-4515-A6D5-B8F645D4E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91976"/>
        <c:axId val="175392368"/>
      </c:lineChart>
      <c:catAx>
        <c:axId val="175391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классы</a:t>
                </a:r>
              </a:p>
            </c:rich>
          </c:tx>
          <c:layout>
            <c:manualLayout>
              <c:xMode val="edge"/>
              <c:yMode val="edge"/>
              <c:x val="0.25925993117524981"/>
              <c:y val="0.92859402604392138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2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392368"/>
        <c:scaling>
          <c:orientation val="minMax"/>
          <c:max val="100"/>
        </c:scaling>
        <c:delete val="0"/>
        <c:axPos val="l"/>
        <c:majorGridlines>
          <c:spPr>
            <a:ln w="331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1" b="0" i="0" u="none" strike="noStrike" baseline="0">
                    <a:solidFill>
                      <a:srgbClr val="FF66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3126491646778043E-2"/>
              <c:y val="0.32134831460674157"/>
            </c:manualLayout>
          </c:layout>
          <c:overlay val="0"/>
          <c:spPr>
            <a:noFill/>
            <a:ln w="265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58" b="0" i="0" u="none" strike="noStrike" baseline="0">
                <a:solidFill>
                  <a:srgbClr val="FF66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7539197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  <a:gs pos="5000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000000" mc:Ignorable="a14" a14:legacySpreadsheetColorIndex="26">
                <a:gamma/>
                <a:shade val="46275"/>
                <a:invGamma/>
              </a:srgbClr>
            </a:gs>
          </a:gsLst>
          <a:lin ang="18900000" scaled="1"/>
        </a:gradFill>
        <a:ln w="132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6348448687347"/>
          <c:y val="0.28764044943820227"/>
          <c:w val="0.25816099281041988"/>
          <c:h val="0.29862479671467518"/>
        </c:manualLayout>
      </c:layout>
      <c:overlay val="0"/>
      <c:spPr>
        <a:noFill/>
        <a:ln w="331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66.5</c:v>
                </c:pt>
                <c:pt idx="1">
                  <c:v>67.599999999999994</c:v>
                </c:pt>
                <c:pt idx="2">
                  <c:v>68.099999999999994</c:v>
                </c:pt>
                <c:pt idx="3">
                  <c:v>73.3</c:v>
                </c:pt>
                <c:pt idx="4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3-4044-8DA3-688C2A12A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E63-4044-8DA3-688C2A12A2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E63-4044-8DA3-688C2A12A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547120"/>
        <c:axId val="113276392"/>
        <c:axId val="0"/>
      </c:bar3DChart>
      <c:catAx>
        <c:axId val="17154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76392"/>
        <c:crosses val="autoZero"/>
        <c:auto val="1"/>
        <c:lblAlgn val="ctr"/>
        <c:lblOffset val="100"/>
        <c:noMultiLvlLbl val="0"/>
      </c:catAx>
      <c:valAx>
        <c:axId val="113276392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54712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69.5</c:v>
                </c:pt>
                <c:pt idx="1">
                  <c:v>64</c:v>
                </c:pt>
                <c:pt idx="2">
                  <c:v>62.2</c:v>
                </c:pt>
                <c:pt idx="3">
                  <c:v>68.400000000000006</c:v>
                </c:pt>
                <c:pt idx="4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479C-92C1-20501A3F4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7ABF-479C-92C1-20501A3F4D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7ABF-479C-92C1-20501A3F4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5496"/>
        <c:axId val="173717064"/>
        <c:axId val="0"/>
      </c:bar3DChart>
      <c:catAx>
        <c:axId val="173715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7064"/>
        <c:crosses val="autoZero"/>
        <c:auto val="1"/>
        <c:lblAlgn val="ctr"/>
        <c:lblOffset val="100"/>
        <c:noMultiLvlLbl val="0"/>
      </c:catAx>
      <c:valAx>
        <c:axId val="17371706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5496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</c:v>
                </c:pt>
                <c:pt idx="1">
                  <c:v>75.099999999999994</c:v>
                </c:pt>
                <c:pt idx="2">
                  <c:v>78.400000000000006</c:v>
                </c:pt>
                <c:pt idx="3">
                  <c:v>78.900000000000006</c:v>
                </c:pt>
                <c:pt idx="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D-4CD1-8512-2F5432A6FC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ADD-4CD1-8512-2F5432A6FC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ADD-4CD1-8512-2F5432A6F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5888"/>
        <c:axId val="173711184"/>
        <c:axId val="0"/>
      </c:bar3DChart>
      <c:catAx>
        <c:axId val="17371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1184"/>
        <c:crosses val="autoZero"/>
        <c:auto val="1"/>
        <c:lblAlgn val="ctr"/>
        <c:lblOffset val="100"/>
        <c:noMultiLvlLbl val="0"/>
      </c:catAx>
      <c:valAx>
        <c:axId val="17371118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5888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34.700000000000003</c:v>
                </c:pt>
                <c:pt idx="1">
                  <c:v>60.7</c:v>
                </c:pt>
                <c:pt idx="2">
                  <c:v>50.4</c:v>
                </c:pt>
                <c:pt idx="3">
                  <c:v>66.5</c:v>
                </c:pt>
                <c:pt idx="4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C-4FDB-ACF2-0627DC7780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E0C-4FDB-ACF2-0627DC7780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E0C-4FDB-ACF2-0627DC77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4320"/>
        <c:axId val="173714712"/>
        <c:axId val="0"/>
      </c:bar3DChart>
      <c:catAx>
        <c:axId val="17371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4712"/>
        <c:crosses val="autoZero"/>
        <c:auto val="1"/>
        <c:lblAlgn val="ctr"/>
        <c:lblOffset val="100"/>
        <c:noMultiLvlLbl val="0"/>
      </c:catAx>
      <c:valAx>
        <c:axId val="173714712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432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A015">
                    <a:shade val="30000"/>
                    <a:satMod val="115000"/>
                  </a:srgbClr>
                </a:gs>
                <a:gs pos="50000">
                  <a:srgbClr val="FFA015">
                    <a:shade val="67500"/>
                    <a:satMod val="115000"/>
                  </a:srgbClr>
                </a:gs>
                <a:gs pos="100000">
                  <a:srgbClr val="FFA0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61.3</c:v>
                </c:pt>
                <c:pt idx="1">
                  <c:v>61</c:v>
                </c:pt>
                <c:pt idx="2">
                  <c:v>62.2</c:v>
                </c:pt>
                <c:pt idx="3">
                  <c:v>69.8</c:v>
                </c:pt>
                <c:pt idx="4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4-4E60-8723-AA04A8A423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534-4E60-8723-AA04A8A423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534-4E60-8723-AA04A8A42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3144"/>
        <c:axId val="169418224"/>
        <c:axId val="0"/>
      </c:bar3DChart>
      <c:catAx>
        <c:axId val="173713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учебный год</a:t>
                </a:r>
              </a:p>
            </c:rich>
          </c:tx>
          <c:layout>
            <c:manualLayout>
              <c:xMode val="edge"/>
              <c:yMode val="edge"/>
              <c:x val="0.42626407537208139"/>
              <c:y val="0.91518756876701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18224"/>
        <c:crosses val="autoZero"/>
        <c:auto val="1"/>
        <c:lblAlgn val="ctr"/>
        <c:lblOffset val="100"/>
        <c:noMultiLvlLbl val="0"/>
      </c:catAx>
      <c:valAx>
        <c:axId val="169418224"/>
        <c:scaling>
          <c:orientation val="minMax"/>
          <c:max val="100"/>
          <c:min val="30"/>
        </c:scaling>
        <c:delete val="0"/>
        <c:axPos val="l"/>
        <c:majorGridlines>
          <c:spPr>
            <a:ln w="951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998" b="0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1.5933366710664056E-2"/>
              <c:y val="0.378216575387093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13144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881 w 5184"/>
                  <a:gd name="T3" fmla="*/ 3159 h 3159"/>
                  <a:gd name="T4" fmla="*/ 5881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38 w 556"/>
                  <a:gd name="T5" fmla="*/ 3159 h 3159"/>
                  <a:gd name="T6" fmla="*/ 63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2 w 251"/>
                <a:gd name="T7" fmla="*/ 12 h 12"/>
                <a:gd name="T8" fmla="*/ 292 w 251"/>
                <a:gd name="T9" fmla="*/ 0 h 12"/>
                <a:gd name="T10" fmla="*/ 29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35040378 w 251"/>
                <a:gd name="T5" fmla="*/ 12 h 12"/>
                <a:gd name="T6" fmla="*/ 23504037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7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79 w 4724"/>
                  <a:gd name="T7" fmla="*/ 12 h 12"/>
                  <a:gd name="T8" fmla="*/ 5379 w 4724"/>
                  <a:gd name="T9" fmla="*/ 0 h 12"/>
                  <a:gd name="T10" fmla="*/ 537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47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DC7C-5AD7-4670-B61C-22F94C0EE156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3042-6D67-4830-B102-8BB718BE3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5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920E-9C28-4E35-9F67-B50C4039BF05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FEE5-3B7F-41A8-8801-7BD7448D7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9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A849-F6F3-4BB6-8DE5-FABF94DE0358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779C-6AF2-447A-A58A-06BA6688B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9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277-A4B7-4492-91E1-CEEECDD11FFF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D39AB-08DC-485D-AD60-435EBB09F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37AA-B6F1-4500-916F-6B3456A1C995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C83D-3087-4B6C-872E-856520DDF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2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7055-7F3E-420B-BCF5-52D8EB292A03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E33A-F281-44FB-89DA-16C24A8A8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7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F18C-23AA-4C33-9DD3-F74ED5D3E8CB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1D1C-552A-4414-ABE5-9DA9B4D8D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9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3E9E-E561-4728-8E40-02CF9871E910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E19E-3EDD-4784-8EED-5F285A1BF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5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466A-D94A-4D03-9EDD-D77F801E7592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F528-9E71-42E5-862A-7664284C0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50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5C2E-A770-41E1-AF5F-6ECA8F9B01DD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1FFD-C6CC-471E-8E0A-2C62ED848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D49E-637B-4FAD-8D17-1095E45A23BA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D39A-B1C2-4ED3-866B-F98BB906B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4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F0EA-4D59-4AA0-B099-8B48E24C809A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3D79-143B-4657-A5AF-B4E68D2F0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83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881 w 5184"/>
                <a:gd name="T3" fmla="*/ 3159 h 3159"/>
                <a:gd name="T4" fmla="*/ 5881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38 w 556"/>
                <a:gd name="T5" fmla="*/ 3159 h 3159"/>
                <a:gd name="T6" fmla="*/ 63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37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379 w 4724"/>
                  <a:gd name="T7" fmla="*/ 12 h 12"/>
                  <a:gd name="T8" fmla="*/ 5379 w 4724"/>
                  <a:gd name="T9" fmla="*/ 0 h 12"/>
                  <a:gd name="T10" fmla="*/ 537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35040378 w 251"/>
                  <a:gd name="T5" fmla="*/ 12 h 12"/>
                  <a:gd name="T6" fmla="*/ 23504037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2 w 251"/>
                  <a:gd name="T7" fmla="*/ 12 h 12"/>
                  <a:gd name="T8" fmla="*/ 292 w 251"/>
                  <a:gd name="T9" fmla="*/ 0 h 12"/>
                  <a:gd name="T10" fmla="*/ 29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46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6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6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315D18-475D-4DA0-BAAD-B5C334D3D0AC}" type="datetimeFigureOut">
              <a:rPr lang="ru-RU"/>
              <a:pPr>
                <a:defRPr/>
              </a:pPr>
              <a:t>19.06.2024</a:t>
            </a:fld>
            <a:endParaRPr lang="ru-RU"/>
          </a:p>
        </p:txBody>
      </p:sp>
      <p:sp>
        <p:nvSpPr>
          <p:cNvPr id="146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87D577-19A5-4A82-811A-57267BAE5D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0375" y="28321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kern="0" dirty="0">
                <a:solidFill>
                  <a:schemeClr val="accent6"/>
                </a:solidFill>
              </a:rPr>
              <a:t>Итоги коррекционной работы </a:t>
            </a:r>
            <a:r>
              <a:rPr lang="en-US" sz="4000" b="1" i="1" kern="0" dirty="0">
                <a:solidFill>
                  <a:schemeClr val="accent6"/>
                </a:solidFill>
              </a:rPr>
              <a:t>    </a:t>
            </a:r>
            <a:endParaRPr lang="ru-RU" sz="4000" b="1" i="1" kern="0" dirty="0">
              <a:solidFill>
                <a:schemeClr val="accent6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kern="0" dirty="0">
                <a:solidFill>
                  <a:schemeClr val="accent6"/>
                </a:solidFill>
              </a:rPr>
              <a:t>за 2023-2024 учебный год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028453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ГБОУ школа-интернат №31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Невского района Санкт-Петербурга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0375" y="5167313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kern="0" dirty="0">
                <a:solidFill>
                  <a:schemeClr val="accent6"/>
                </a:solidFill>
              </a:rPr>
              <a:t>Составитель: учитель-дефектолог Шипулина С.Б.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b="1" kern="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5DC8B-5C3D-4916-B1BB-FB3578C22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7" y="703809"/>
            <a:ext cx="1315244" cy="1315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217780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152400" y="914400"/>
            <a:ext cx="808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Показатели понимания обращённой речи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 школе за последние 5 лет</a:t>
            </a:r>
          </a:p>
        </p:txBody>
      </p:sp>
    </p:spTree>
    <p:extLst>
      <p:ext uri="{BB962C8B-B14F-4D97-AF65-F5344CB8AC3E}">
        <p14:creationId xmlns:p14="http://schemas.microsoft.com/office/powerpoint/2010/main" val="32335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933482"/>
              </p:ext>
            </p:extLst>
          </p:nvPr>
        </p:nvGraphicFramePr>
        <p:xfrm>
          <a:off x="304800" y="20574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304800" y="914400"/>
            <a:ext cx="808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Навык чтения с губ в классах для глухих обучающихся 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273732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004746"/>
              </p:ext>
            </p:extLst>
          </p:nvPr>
        </p:nvGraphicFramePr>
        <p:xfrm>
          <a:off x="309563" y="2135188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304800" y="762000"/>
            <a:ext cx="808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Понимание обращённой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для слабослышащих обучающихся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353017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089196"/>
              </p:ext>
            </p:extLst>
          </p:nvPr>
        </p:nvGraphicFramePr>
        <p:xfrm>
          <a:off x="152400" y="1828800"/>
          <a:ext cx="88392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304800" y="762000"/>
            <a:ext cx="808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Анализ контрольных работ по развитию речевого слуха за 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5721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08766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Н.В. Мирошниченко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М.В.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Кренделева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С.С. Шестакова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7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7603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8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А.А. Еремеева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Н.С. Родина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Н.К. Андреева</a:t>
            </a:r>
          </a:p>
        </p:txBody>
      </p:sp>
    </p:spTree>
    <p:extLst>
      <p:ext uri="{BB962C8B-B14F-4D97-AF65-F5344CB8AC3E}">
        <p14:creationId xmlns:p14="http://schemas.microsoft.com/office/powerpoint/2010/main" val="314732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65920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Н.В. Мишина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Учитель-дефектолог: Л.А. Санникова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С.Д. Артоболевская</a:t>
            </a:r>
          </a:p>
        </p:txBody>
      </p:sp>
    </p:spTree>
    <p:extLst>
      <p:ext uri="{BB962C8B-B14F-4D97-AF65-F5344CB8AC3E}">
        <p14:creationId xmlns:p14="http://schemas.microsoft.com/office/powerpoint/2010/main" val="381710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14337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А.Ю. Ложкина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Ю.В. Никитина</a:t>
            </a:r>
          </a:p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А.Е Кузнецова</a:t>
            </a:r>
          </a:p>
        </p:txBody>
      </p:sp>
    </p:spTree>
    <p:extLst>
      <p:ext uri="{BB962C8B-B14F-4D97-AF65-F5344CB8AC3E}">
        <p14:creationId xmlns:p14="http://schemas.microsoft.com/office/powerpoint/2010/main" val="422188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04098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3"/>
            <a:ext cx="5795963" cy="9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Белязо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Ю.В. Никитина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А.Ю. Вощило</a:t>
            </a:r>
          </a:p>
        </p:txBody>
      </p:sp>
    </p:spTree>
    <p:extLst>
      <p:ext uri="{BB962C8B-B14F-4D97-AF65-F5344CB8AC3E}">
        <p14:creationId xmlns:p14="http://schemas.microsoft.com/office/powerpoint/2010/main" val="124076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82656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Д.О. Евдокимова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Ю.В. Никитина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Г.Б. Ивкина</a:t>
            </a:r>
          </a:p>
        </p:txBody>
      </p:sp>
    </p:spTree>
    <p:extLst>
      <p:ext uri="{BB962C8B-B14F-4D97-AF65-F5344CB8AC3E}">
        <p14:creationId xmlns:p14="http://schemas.microsoft.com/office/powerpoint/2010/main" val="293638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Контингент обучающихся в ОУ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на 2023 – 2024 учебный год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</a:rPr>
              <a:t>(на начало учебного года – 217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9177123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234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06929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А.А. Красикова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И.В.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Гиязова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В.С.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Невраева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76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77901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О.Ю. Осипова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Павлова, А.А. Зеленкина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А.А. Зеленкина</a:t>
            </a:r>
          </a:p>
        </p:txBody>
      </p:sp>
    </p:spTree>
    <p:extLst>
      <p:ext uri="{BB962C8B-B14F-4D97-AF65-F5344CB8AC3E}">
        <p14:creationId xmlns:p14="http://schemas.microsoft.com/office/powerpoint/2010/main" val="77621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31040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М.В.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Басловяк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Н.С. Родина</a:t>
            </a:r>
          </a:p>
          <a:p>
            <a:pPr lvl="0"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С.А.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Лущик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4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36181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Е.Б. Николаева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Е.В. Котова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М.С. Калиновская</a:t>
            </a:r>
          </a:p>
        </p:txBody>
      </p:sp>
    </p:spTree>
    <p:extLst>
      <p:ext uri="{BB962C8B-B14F-4D97-AF65-F5344CB8AC3E}">
        <p14:creationId xmlns:p14="http://schemas.microsoft.com/office/powerpoint/2010/main" val="274508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005625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r" eaLnBrk="1" hangingPunct="1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Учитель: О.Н. Мирошниченко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Е.В. Амелина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Воспитатель: А.А. Пантелюк</a:t>
            </a:r>
          </a:p>
        </p:txBody>
      </p:sp>
    </p:spTree>
    <p:extLst>
      <p:ext uri="{BB962C8B-B14F-4D97-AF65-F5344CB8AC3E}">
        <p14:creationId xmlns:p14="http://schemas.microsoft.com/office/powerpoint/2010/main" val="1779577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4-2А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30025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6254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С.А.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Миногина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А.И.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Лазутина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Л.В.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Алхимова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87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4-2Б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73639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Л.Н.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Навержская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Л.Н.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Навержская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0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4-2В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66413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И.В. Козырева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Е.В. Котова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Н.М. Харламова</a:t>
            </a:r>
          </a:p>
        </p:txBody>
      </p:sp>
    </p:spTree>
    <p:extLst>
      <p:ext uri="{BB962C8B-B14F-4D97-AF65-F5344CB8AC3E}">
        <p14:creationId xmlns:p14="http://schemas.microsoft.com/office/powerpoint/2010/main" val="404701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5 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49373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600200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Е.В. Юшманова, И.А. Григорьева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А.В. Косенкова</a:t>
            </a:r>
          </a:p>
        </p:txBody>
      </p:sp>
    </p:spTree>
    <p:extLst>
      <p:ext uri="{BB962C8B-B14F-4D97-AF65-F5344CB8AC3E}">
        <p14:creationId xmlns:p14="http://schemas.microsoft.com/office/powerpoint/2010/main" val="5068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5 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49650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371600" y="1736904"/>
            <a:ext cx="73961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А.А. Крестовская.,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К.С. Павлова, И.В.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Гиязова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Р.Ф.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Ахмадиева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Р.Ф.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Ахмадиева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6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Контингент обучающихся в ОУ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на 2023 – 2024 учебный год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</a:rPr>
              <a:t>(на конец </a:t>
            </a:r>
            <a:r>
              <a:rPr lang="en-US" altLang="ru-RU" sz="2400" i="1" dirty="0">
                <a:solidFill>
                  <a:srgbClr val="FF0000"/>
                </a:solidFill>
              </a:rPr>
              <a:t>I </a:t>
            </a:r>
            <a:r>
              <a:rPr lang="ru-RU" altLang="ru-RU" sz="2400" i="1" dirty="0">
                <a:solidFill>
                  <a:srgbClr val="FF0000"/>
                </a:solidFill>
              </a:rPr>
              <a:t> полугодия – 221 обучающийся)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91936776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5 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2354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600200" y="1736904"/>
            <a:ext cx="7167563" cy="8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К.И. Баранец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К.И. Баранец, Амелина Е.В., Еремеева А.А.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Ясинская В.Г., Быстрова Е.А.</a:t>
            </a:r>
          </a:p>
        </p:txBody>
      </p:sp>
    </p:spTree>
    <p:extLst>
      <p:ext uri="{BB962C8B-B14F-4D97-AF65-F5344CB8AC3E}">
        <p14:creationId xmlns:p14="http://schemas.microsoft.com/office/powerpoint/2010/main" val="225168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6 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07137"/>
              </p:ext>
            </p:extLst>
          </p:nvPr>
        </p:nvGraphicFramePr>
        <p:xfrm>
          <a:off x="80630" y="2430030"/>
          <a:ext cx="8982740" cy="4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819400" y="1752600"/>
            <a:ext cx="60245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О.И. Седельникова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М.В.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Кренделева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О.Б. Станкевич</a:t>
            </a:r>
          </a:p>
        </p:txBody>
      </p:sp>
    </p:spTree>
    <p:extLst>
      <p:ext uri="{BB962C8B-B14F-4D97-AF65-F5344CB8AC3E}">
        <p14:creationId xmlns:p14="http://schemas.microsoft.com/office/powerpoint/2010/main" val="35384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6 Б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0239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Фихт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Е.В. Амелина, С.М. Житная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Е.М. Измайлова</a:t>
            </a:r>
          </a:p>
        </p:txBody>
      </p:sp>
    </p:spTree>
    <p:extLst>
      <p:ext uri="{BB962C8B-B14F-4D97-AF65-F5344CB8AC3E}">
        <p14:creationId xmlns:p14="http://schemas.microsoft.com/office/powerpoint/2010/main" val="2107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02697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6 В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9343"/>
              </p:ext>
            </p:extLst>
          </p:nvPr>
        </p:nvGraphicFramePr>
        <p:xfrm>
          <a:off x="80630" y="2502079"/>
          <a:ext cx="8982740" cy="425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1736904"/>
            <a:ext cx="5795963" cy="8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Загрядская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Е.И.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Фихт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Е.В. Амелина, Л.А. Санникова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Т.Ю. Алмазова</a:t>
            </a:r>
          </a:p>
        </p:txBody>
      </p:sp>
    </p:spTree>
    <p:extLst>
      <p:ext uri="{BB962C8B-B14F-4D97-AF65-F5344CB8AC3E}">
        <p14:creationId xmlns:p14="http://schemas.microsoft.com/office/powerpoint/2010/main" val="1837055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3448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класса на 2023-2024 учебный год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99491"/>
              </p:ext>
            </p:extLst>
          </p:nvPr>
        </p:nvGraphicFramePr>
        <p:xfrm>
          <a:off x="240903" y="2234136"/>
          <a:ext cx="8662194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42430" y="1645706"/>
            <a:ext cx="5795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А.Н. Кондрашова, О.М.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 М.П.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Пялова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554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830" y="76705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5286"/>
              </p:ext>
            </p:extLst>
          </p:nvPr>
        </p:nvGraphicFramePr>
        <p:xfrm>
          <a:off x="307958" y="2463223"/>
          <a:ext cx="8509795" cy="42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743200" y="1676400"/>
            <a:ext cx="60745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Учителя: А.В.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И.А. Григорьева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Воспитатель:  Н.В. Тимошенко</a:t>
            </a:r>
          </a:p>
        </p:txBody>
      </p:sp>
    </p:spTree>
    <p:extLst>
      <p:ext uri="{BB962C8B-B14F-4D97-AF65-F5344CB8AC3E}">
        <p14:creationId xmlns:p14="http://schemas.microsoft.com/office/powerpoint/2010/main" val="1739538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830" y="76705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2023-2024 учебный год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31973"/>
              </p:ext>
            </p:extLst>
          </p:nvPr>
        </p:nvGraphicFramePr>
        <p:xfrm>
          <a:off x="307958" y="2463223"/>
          <a:ext cx="8509795" cy="42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1676400"/>
            <a:ext cx="67865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Учителя: Т.Р.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Круглякова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Н.С. Родина, О.И.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Миронюк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Воспитатель: Н.Г. Слободина</a:t>
            </a:r>
          </a:p>
        </p:txBody>
      </p:sp>
    </p:spTree>
    <p:extLst>
      <p:ext uri="{BB962C8B-B14F-4D97-AF65-F5344CB8AC3E}">
        <p14:creationId xmlns:p14="http://schemas.microsoft.com/office/powerpoint/2010/main" val="3461946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6548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8 А класса на 2023-2024 учебный год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73275"/>
              </p:ext>
            </p:extLst>
          </p:nvPr>
        </p:nvGraphicFramePr>
        <p:xfrm>
          <a:off x="304800" y="2398270"/>
          <a:ext cx="8534400" cy="43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061525" y="1752600"/>
            <a:ext cx="5795963" cy="8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Яшкута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Дефектолог: С.А.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Лущик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М.В.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Басловяк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М.П.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Пялова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11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58825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8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Б класса на 2023-2024 учебный год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40358"/>
              </p:ext>
            </p:extLst>
          </p:nvPr>
        </p:nvGraphicFramePr>
        <p:xfrm>
          <a:off x="228600" y="2438400"/>
          <a:ext cx="86106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514601" y="1682460"/>
            <a:ext cx="6342888" cy="8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Хватова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Н.Н.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Шмагина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О.Н. Мирошниченко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Воспитатель:  Н.Г.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Слободина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187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8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класса на 2023-2024 учебный год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25478"/>
              </p:ext>
            </p:extLst>
          </p:nvPr>
        </p:nvGraphicFramePr>
        <p:xfrm>
          <a:off x="266700" y="2573482"/>
          <a:ext cx="8496300" cy="42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200400" y="1691699"/>
            <a:ext cx="5795963" cy="8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О.В. Виноградова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Е.В. Котова, О.В. Виноградова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Воспитатель: А.Е.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Прапорщикова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85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2700"/>
            <a:ext cx="91376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Контингент обучающихся в ОУ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на 2023 – 2024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(на конец </a:t>
            </a:r>
            <a:r>
              <a:rPr kumimoji="0" lang="en-US" altLang="ru-RU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II </a:t>
            </a:r>
            <a:r>
              <a:rPr kumimoji="0" lang="ru-RU" altLang="ru-RU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полугодия 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– 22</a:t>
            </a:r>
            <a:r>
              <a:rPr kumimoji="0" lang="en-US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обучающихся)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24367155"/>
              </p:ext>
            </p:extLst>
          </p:nvPr>
        </p:nvGraphicFramePr>
        <p:xfrm>
          <a:off x="457200" y="2057400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592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273" y="755941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9 А класса на 2023-2024 учебный год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786212"/>
              </p:ext>
            </p:extLst>
          </p:nvPr>
        </p:nvGraphicFramePr>
        <p:xfrm>
          <a:off x="304800" y="2514600"/>
          <a:ext cx="8534400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86493" y="1758660"/>
            <a:ext cx="5795963" cy="8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О.М.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Шаркова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А.И. Лазутина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780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74269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ru-RU" sz="2400" dirty="0">
                <a:solidFill>
                  <a:srgbClr val="FF0000"/>
                </a:solidFill>
              </a:rPr>
              <a:t>9-2А класса на 2023-2024 учебный год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223089"/>
              </p:ext>
            </p:extLst>
          </p:nvPr>
        </p:nvGraphicFramePr>
        <p:xfrm>
          <a:off x="304800" y="2438400"/>
          <a:ext cx="85344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061525" y="1699491"/>
            <a:ext cx="5795963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Е.Н. Зарецкая, М.Ю.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Яшкута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И.В.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Гиязова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Е.Н.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Коростелкина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0103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606" y="76200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</a:rPr>
              <a:t>Результаты коррекционной работы учащихся 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ru-RU" sz="2400" dirty="0">
                <a:solidFill>
                  <a:srgbClr val="FF0000"/>
                </a:solidFill>
              </a:rPr>
              <a:t>9-2Б класса на 2023-2024 учебный год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4689"/>
              </p:ext>
            </p:extLst>
          </p:nvPr>
        </p:nvGraphicFramePr>
        <p:xfrm>
          <a:off x="405606" y="2514600"/>
          <a:ext cx="8433594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362200" y="1678708"/>
            <a:ext cx="646545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А.Д. Жукова, О.И. Седельникова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Учитель-дефектолог: А.И. Лазутина., О.И. Седельникова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0497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75491" y="8382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Вывод.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73182" y="1748547"/>
            <a:ext cx="89708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Анализ итогов коррекционной работы показал,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что в связи с достаточно сложным контингентом учащихся, с трудом удаётся удерживать стабильную результативность по всем итоговым проверкам.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Относительно предыдущих результатов, полученные показатели нельзя считать достаточными, потому что они невысокие. </a:t>
            </a:r>
          </a:p>
        </p:txBody>
      </p:sp>
    </p:spTree>
    <p:extLst>
      <p:ext uri="{BB962C8B-B14F-4D97-AF65-F5344CB8AC3E}">
        <p14:creationId xmlns:p14="http://schemas.microsoft.com/office/powerpoint/2010/main" val="118780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840581" y="838200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Количество </a:t>
            </a:r>
            <a:r>
              <a:rPr lang="ru-RU" altLang="ru-RU" sz="2800" b="1" dirty="0" err="1">
                <a:solidFill>
                  <a:srgbClr val="FF3300"/>
                </a:solidFill>
              </a:rPr>
              <a:t>кохлеарно</a:t>
            </a:r>
            <a:r>
              <a:rPr lang="ru-RU" altLang="ru-RU" sz="2800" b="1" dirty="0">
                <a:solidFill>
                  <a:srgbClr val="FF3300"/>
                </a:solidFill>
              </a:rPr>
              <a:t> имплантированных обучающихся</a:t>
            </a:r>
          </a:p>
        </p:txBody>
      </p:sp>
      <p:graphicFrame>
        <p:nvGraphicFramePr>
          <p:cNvPr id="2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29197"/>
              </p:ext>
            </p:extLst>
          </p:nvPr>
        </p:nvGraphicFramePr>
        <p:xfrm>
          <a:off x="304800" y="1524000"/>
          <a:ext cx="8386763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04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98482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917575" y="9144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Показатели внятности речи по школе за последние 5 лет</a:t>
            </a:r>
          </a:p>
        </p:txBody>
      </p:sp>
    </p:spTree>
    <p:extLst>
      <p:ext uri="{BB962C8B-B14F-4D97-AF65-F5344CB8AC3E}">
        <p14:creationId xmlns:p14="http://schemas.microsoft.com/office/powerpoint/2010/main" val="42409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51469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Box 18"/>
          <p:cNvSpPr txBox="1">
            <a:spLocks noChangeArrowheads="1"/>
          </p:cNvSpPr>
          <p:nvPr/>
        </p:nvSpPr>
        <p:spPr bwMode="auto">
          <a:xfrm>
            <a:off x="917575" y="9144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Внятность речи в классах для глухих обучающихся 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421451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362018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Box 18"/>
          <p:cNvSpPr txBox="1">
            <a:spLocks noChangeArrowheads="1"/>
          </p:cNvSpPr>
          <p:nvPr/>
        </p:nvSpPr>
        <p:spPr bwMode="auto">
          <a:xfrm>
            <a:off x="762000" y="7620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Внятность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для слабослышащих обучающихся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60053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-12210"/>
            <a:ext cx="9137737" cy="6870209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31750"/>
          </a:sp3d>
        </p:spPr>
      </p:pic>
      <p:graphicFrame>
        <p:nvGraphicFramePr>
          <p:cNvPr id="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93625"/>
              </p:ext>
            </p:extLst>
          </p:nvPr>
        </p:nvGraphicFramePr>
        <p:xfrm>
          <a:off x="3048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Box 18"/>
          <p:cNvSpPr txBox="1">
            <a:spLocks noChangeArrowheads="1"/>
          </p:cNvSpPr>
          <p:nvPr/>
        </p:nvSpPr>
        <p:spPr bwMode="auto">
          <a:xfrm>
            <a:off x="539750" y="762000"/>
            <a:ext cx="8070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Внятность речи в классах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для обучающихся с УО (ИН)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3300"/>
                </a:solidFill>
              </a:rPr>
              <a:t>(за 5 лет)</a:t>
            </a:r>
          </a:p>
        </p:txBody>
      </p:sp>
    </p:spTree>
    <p:extLst>
      <p:ext uri="{BB962C8B-B14F-4D97-AF65-F5344CB8AC3E}">
        <p14:creationId xmlns:p14="http://schemas.microsoft.com/office/powerpoint/2010/main" val="1688733597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11346</TotalTime>
  <Words>1376</Words>
  <Application>Microsoft Office PowerPoint</Application>
  <PresentationFormat>Экран (4:3)</PresentationFormat>
  <Paragraphs>197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Tahoma</vt:lpstr>
      <vt:lpstr>Wingdings</vt:lpstr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коррекционной работы учащихся      1 А класса на 2023-2024 учебный год</vt:lpstr>
      <vt:lpstr>Результаты коррекционной работы учащихся      1 Б класса на 2023-2024 учебный год</vt:lpstr>
      <vt:lpstr>Результаты коррекционной работы учащихся      1 В класса на 2023-2024 учебный год</vt:lpstr>
      <vt:lpstr>Результаты коррекционной работы учащихся      2 А класса на 2023-2024 учебный год</vt:lpstr>
      <vt:lpstr>Результаты коррекционной работы учащихся      2 Б класса на 2023-2024 учебный год</vt:lpstr>
      <vt:lpstr>Результаты коррекционной работы учащихся      2 В класса на 2023-2024 учебный год</vt:lpstr>
      <vt:lpstr>Результаты коррекционной работы учащихся      3 А класса на 2023-2024 учебный год</vt:lpstr>
      <vt:lpstr>Результаты коррекционной работы учащихся      3 Б класса на 2023-2024 учебный год</vt:lpstr>
      <vt:lpstr>Результаты коррекционной работы учащихся      3 В класса на 2023-2024 учебный год</vt:lpstr>
      <vt:lpstr>Результаты коррекционной работы учащихся      4 А класса на 2023-2024 учебный год</vt:lpstr>
      <vt:lpstr>Результаты коррекционной работы учащихся      4 Б класса на 2023-2024 учебный год</vt:lpstr>
      <vt:lpstr>Результаты коррекционной работы учащихся      4-2А класса на 2023-2024 учебный год</vt:lpstr>
      <vt:lpstr>Результаты коррекционной работы учащихся      4-2Б класса на 2023-2024 учебный год</vt:lpstr>
      <vt:lpstr>Результаты коррекционной работы учащихся      4-2В класса на 2023-2024 учебный год</vt:lpstr>
      <vt:lpstr>Результаты коррекционной работы учащихся      5 А класса на 2023-2024 учебный год</vt:lpstr>
      <vt:lpstr>Результаты коррекционной работы учащихся      5 Б класса на 2023-2024 учебный год</vt:lpstr>
      <vt:lpstr>Результаты коррекционной работы учащихся      5 В класса на 2023-2024 учебный год</vt:lpstr>
      <vt:lpstr>Результаты коррекционной работы учащихся      6 А класса на 2023-2024 учебный год</vt:lpstr>
      <vt:lpstr>Результаты коррекционной работы учащихся      6 Б класса на 2023-2024 учебный год</vt:lpstr>
      <vt:lpstr>Результаты коррекционной работы учащихся      6 В класса на 2023-2024 учебный год</vt:lpstr>
      <vt:lpstr>Результаты коррекционной работы учащихся      7 А класса на 2023-2024 учебный год</vt:lpstr>
      <vt:lpstr>Результаты коррекционной работы учащихся      7 Б класса на 2023-2024 учебный год</vt:lpstr>
      <vt:lpstr>Результаты коррекционной работы учащихся      7 В класса на 2023-2024 учебный год</vt:lpstr>
      <vt:lpstr>Результаты коррекционной работы учащихся      8 А класса на 2023-2024 учебный год</vt:lpstr>
      <vt:lpstr>Результаты коррекционной работы учащихся      8 Б класса на 2023-2024 учебный год</vt:lpstr>
      <vt:lpstr>Результаты коррекционной работы учащихся      8 В класса на 2023-2024 учебный год</vt:lpstr>
      <vt:lpstr>Результаты коррекционной работы учащихся      9 А класса на 2023-2024 учебный год</vt:lpstr>
      <vt:lpstr>Результаты коррекционной работы учащихся       9-2А класса на 2023-2024 учебный год</vt:lpstr>
      <vt:lpstr>Результаты коррекционной работы учащихся      9-2Б класса на 2023-2024 учебный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KAB-201</cp:lastModifiedBy>
  <cp:revision>668</cp:revision>
  <cp:lastPrinted>1601-01-01T00:00:00Z</cp:lastPrinted>
  <dcterms:created xsi:type="dcterms:W3CDTF">1601-01-01T00:00:00Z</dcterms:created>
  <dcterms:modified xsi:type="dcterms:W3CDTF">2024-06-19T13:27:45Z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