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377" r:id="rId3"/>
    <p:sldId id="378" r:id="rId4"/>
    <p:sldId id="376" r:id="rId5"/>
    <p:sldId id="259" r:id="rId6"/>
    <p:sldId id="263" r:id="rId7"/>
    <p:sldId id="264" r:id="rId8"/>
    <p:sldId id="375" r:id="rId9"/>
    <p:sldId id="379" r:id="rId10"/>
    <p:sldId id="38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88F53-13FE-42BC-9C27-C9789E452CD8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7B835-0128-476C-B660-C8346E111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06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890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0C3DB68-E9A8-4DEA-999F-F2F2A10212B6}" type="slidenum">
              <a:rPr lang="ru-RU" altLang="ru-RU" smtClean="0"/>
              <a:pPr eaLnBrk="1" hangingPunct="1"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890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0C3DB68-E9A8-4DEA-999F-F2F2A10212B6}" type="slidenum">
              <a:rPr lang="ru-RU" altLang="ru-RU" smtClean="0"/>
              <a:pPr eaLnBrk="1" hangingPunct="1"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8278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890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0C3DB68-E9A8-4DEA-999F-F2F2A10212B6}" type="slidenum">
              <a:rPr lang="ru-RU" altLang="ru-RU" smtClean="0"/>
              <a:pPr eaLnBrk="1" hangingPunct="1"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2188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8E37-1CBC-45FC-B144-7CE681D9AB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A6-6F3C-4C72-AF8D-82D39311E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96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8E37-1CBC-45FC-B144-7CE681D9AB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A6-6F3C-4C72-AF8D-82D39311E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07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8E37-1CBC-45FC-B144-7CE681D9AB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A6-6F3C-4C72-AF8D-82D39311E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080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8E37-1CBC-45FC-B144-7CE681D9AB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A6-6F3C-4C72-AF8D-82D39311E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4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8E37-1CBC-45FC-B144-7CE681D9AB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A6-6F3C-4C72-AF8D-82D39311E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18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8E37-1CBC-45FC-B144-7CE681D9AB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A6-6F3C-4C72-AF8D-82D39311E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80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8E37-1CBC-45FC-B144-7CE681D9AB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A6-6F3C-4C72-AF8D-82D39311E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05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8E37-1CBC-45FC-B144-7CE681D9AB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A6-6F3C-4C72-AF8D-82D39311E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75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8E37-1CBC-45FC-B144-7CE681D9AB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A6-6F3C-4C72-AF8D-82D39311E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5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8E37-1CBC-45FC-B144-7CE681D9AB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A6-6F3C-4C72-AF8D-82D39311E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85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8E37-1CBC-45FC-B144-7CE681D9AB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C7A6-6F3C-4C72-AF8D-82D39311E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251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48E37-1CBC-45FC-B144-7CE681D9AB94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8C7A6-6F3C-4C72-AF8D-82D39311E4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8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Прямоугольник 3"/>
          <p:cNvSpPr>
            <a:spLocks noChangeArrowheads="1"/>
          </p:cNvSpPr>
          <p:nvPr/>
        </p:nvSpPr>
        <p:spPr bwMode="auto">
          <a:xfrm>
            <a:off x="0" y="2411413"/>
            <a:ext cx="9144000" cy="330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lvl="2" algn="ctr" eaLnBrk="1" hangingPunct="1">
              <a:spcAft>
                <a:spcPts val="600"/>
              </a:spcAft>
            </a:pPr>
            <a:r>
              <a:rPr lang="ru-RU" altLang="ru-RU" sz="2800" b="1" dirty="0">
                <a:solidFill>
                  <a:srgbClr val="660033"/>
                </a:solidFill>
                <a:latin typeface="Book Antiqua" pitchFamily="18" charset="0"/>
              </a:rPr>
              <a:t>Подготовка к введению нового ФГОС ООО</a:t>
            </a:r>
          </a:p>
          <a:p>
            <a:pPr marL="0" lvl="2" algn="ctr" eaLnBrk="1" hangingPunct="1">
              <a:spcAft>
                <a:spcPts val="600"/>
              </a:spcAft>
            </a:pPr>
            <a:r>
              <a:rPr lang="ru-RU" altLang="ru-RU" sz="2800" b="1" dirty="0">
                <a:solidFill>
                  <a:srgbClr val="660033"/>
                </a:solidFill>
                <a:latin typeface="Book Antiqua" pitchFamily="18" charset="0"/>
              </a:rPr>
              <a:t>С 01.09.2022 года</a:t>
            </a:r>
            <a:endParaRPr lang="en-US" altLang="ru-RU" sz="2800" b="1" dirty="0">
              <a:solidFill>
                <a:srgbClr val="660033"/>
              </a:solidFill>
              <a:latin typeface="Book Antiqua" pitchFamily="18" charset="0"/>
            </a:endParaRPr>
          </a:p>
          <a:p>
            <a:pPr marL="0" lvl="2" algn="ctr" eaLnBrk="1" hangingPunct="1">
              <a:spcAft>
                <a:spcPts val="600"/>
              </a:spcAft>
            </a:pPr>
            <a:endParaRPr lang="en-US" altLang="ru-RU" sz="2800" b="1" dirty="0">
              <a:solidFill>
                <a:srgbClr val="660033"/>
              </a:solidFill>
              <a:latin typeface="Book Antiqua" pitchFamily="18" charset="0"/>
            </a:endParaRPr>
          </a:p>
          <a:p>
            <a:pPr marL="0" lvl="2" algn="ctr" eaLnBrk="1" hangingPunct="1">
              <a:spcAft>
                <a:spcPts val="600"/>
              </a:spcAft>
            </a:pPr>
            <a:endParaRPr lang="ru-RU" altLang="ru-RU" b="1" dirty="0">
              <a:solidFill>
                <a:srgbClr val="660033"/>
              </a:solidFill>
              <a:latin typeface="Book Antiqua" pitchFamily="18" charset="0"/>
            </a:endParaRPr>
          </a:p>
          <a:p>
            <a:pPr marL="0" lvl="2" algn="ctr" eaLnBrk="1" hangingPunct="1">
              <a:spcAft>
                <a:spcPts val="600"/>
              </a:spcAft>
            </a:pPr>
            <a:endParaRPr lang="ru-RU" altLang="ru-RU" b="1" dirty="0">
              <a:solidFill>
                <a:srgbClr val="660033"/>
              </a:solidFill>
              <a:latin typeface="Book Antiqua" pitchFamily="18" charset="0"/>
            </a:endParaRPr>
          </a:p>
          <a:p>
            <a:pPr marL="0" lvl="2" algn="ctr" eaLnBrk="1" hangingPunct="1">
              <a:spcAft>
                <a:spcPts val="600"/>
              </a:spcAft>
            </a:pPr>
            <a:endParaRPr lang="ru-RU" altLang="ru-RU" b="1" dirty="0">
              <a:solidFill>
                <a:srgbClr val="660033"/>
              </a:solidFill>
              <a:latin typeface="Book Antiqua" pitchFamily="18" charset="0"/>
            </a:endParaRPr>
          </a:p>
          <a:p>
            <a:pPr marL="0" lvl="2" algn="ctr" eaLnBrk="1" hangingPunct="1">
              <a:spcAft>
                <a:spcPts val="600"/>
              </a:spcAft>
            </a:pPr>
            <a:endParaRPr lang="ru-RU" altLang="ru-RU" b="1" dirty="0">
              <a:solidFill>
                <a:srgbClr val="660033"/>
              </a:solidFill>
              <a:latin typeface="Book Antiqua" pitchFamily="18" charset="0"/>
            </a:endParaRPr>
          </a:p>
          <a:p>
            <a:pPr marL="0" lvl="2" algn="ctr" eaLnBrk="1" hangingPunct="1">
              <a:spcAft>
                <a:spcPts val="600"/>
              </a:spcAft>
            </a:pPr>
            <a:r>
              <a:rPr lang="ru-RU" altLang="ru-RU" b="1" dirty="0">
                <a:solidFill>
                  <a:srgbClr val="660033"/>
                </a:solidFill>
                <a:latin typeface="Book Antiqua" pitchFamily="18" charset="0"/>
              </a:rPr>
              <a:t>Сообщение Антоновой Т.В. на педсовете от 29.</a:t>
            </a:r>
            <a:r>
              <a:rPr lang="en-US" altLang="ru-RU" b="1" dirty="0">
                <a:solidFill>
                  <a:srgbClr val="660033"/>
                </a:solidFill>
                <a:latin typeface="Book Antiqua" pitchFamily="18" charset="0"/>
              </a:rPr>
              <a:t>03</a:t>
            </a:r>
            <a:r>
              <a:rPr lang="ru-RU" altLang="ru-RU" b="1" dirty="0">
                <a:solidFill>
                  <a:srgbClr val="660033"/>
                </a:solidFill>
                <a:latin typeface="Book Antiqua" pitchFamily="18" charset="0"/>
              </a:rPr>
              <a:t>.202</a:t>
            </a:r>
            <a:r>
              <a:rPr lang="en-US" altLang="ru-RU" b="1">
                <a:solidFill>
                  <a:srgbClr val="660033"/>
                </a:solidFill>
                <a:latin typeface="Book Antiqua" pitchFamily="18" charset="0"/>
              </a:rPr>
              <a:t>2</a:t>
            </a:r>
            <a:r>
              <a:rPr lang="ru-RU" altLang="ru-RU" b="1">
                <a:solidFill>
                  <a:srgbClr val="660033"/>
                </a:solidFill>
                <a:latin typeface="Book Antiqua" pitchFamily="18" charset="0"/>
              </a:rPr>
              <a:t>г</a:t>
            </a:r>
            <a:r>
              <a:rPr lang="ru-RU" altLang="ru-RU" b="1" dirty="0">
                <a:solidFill>
                  <a:srgbClr val="660033"/>
                </a:solidFill>
                <a:latin typeface="Book Antiqua" pitchFamily="18" charset="0"/>
              </a:rPr>
              <a:t>.</a:t>
            </a:r>
            <a:endParaRPr lang="en-US" altLang="ru-RU" b="1" dirty="0">
              <a:solidFill>
                <a:srgbClr val="660033"/>
              </a:solidFill>
              <a:latin typeface="Book Antiqua" pitchFamily="18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6156325" y="260350"/>
            <a:ext cx="2987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660033"/>
                </a:solidFill>
                <a:latin typeface="Book Antiqua" pitchFamily="18" charset="0"/>
              </a:rPr>
              <a:t>Организация образовательной деятельности в 2021-2022            учебном году</a:t>
            </a:r>
            <a:endParaRPr lang="ru-RU" altLang="ru-RU" sz="1100" dirty="0">
              <a:solidFill>
                <a:srgbClr val="660033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140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11AA47-CE1B-43DD-BD53-3EBE3A9DE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Решение.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D9A9CE-88F1-4CDE-8E90-D6F9C8221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Разработать в соответствии с новым ФГОС ООО с учетом образовательных потребностей обучающихся с нарушением слуха рабочие программы по учебным, коррекционным предметам, курсам ВД на уровень ООО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294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ABDDA6-4042-4463-880D-4BDFE0180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«Дорожная карта: переход на новый ФГОС ООО».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D54F46-04B2-4534-B52F-C515693BB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№31– федеральная экспериментальная площадка по апробации Пр.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АООП ООО (варианты 1.2; 2.2) с 01.09.2019г. </a:t>
            </a:r>
          </a:p>
          <a:p>
            <a:pPr marL="109728" indent="0" algn="ctr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Дорожная карта внедрения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 условий к практическому внедрению ПАООП ООО – 2019 – 2020 учебный год;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в 5-х классах – 2020 – 2021 учебный год;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в 6-х классах – 2021 – 2022 учебный год;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в 7-х классах – 2022 – 2023 учебный год;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в 8-х классах – 2023 – 2024 учебный год;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в 9-х классах – 2024 – 2025 учебный год.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01.09.2022 – введение нового ФГОС ООО в 5 – 7 классах.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79278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ABDDA6-4042-4463-880D-4BDFE0180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Разработка локальных нормативных актов.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D54F46-04B2-4534-B52F-C515693BB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dirty="0">
                <a:latin typeface="Book Antiqua" panose="02040602050305030304" pitchFamily="18" charset="0"/>
              </a:rPr>
              <a:t>Положение о рабочей программе. обучающимися учебных предметов.</a:t>
            </a:r>
          </a:p>
          <a:p>
            <a:r>
              <a:rPr lang="ru-RU" sz="2600" dirty="0">
                <a:latin typeface="Book Antiqua" panose="02040602050305030304" pitchFamily="18" charset="0"/>
              </a:rPr>
              <a:t>Положение, регламентирующее режим занятий обучающихся.</a:t>
            </a:r>
          </a:p>
          <a:p>
            <a:r>
              <a:rPr lang="ru-RU" sz="2600" dirty="0">
                <a:latin typeface="Book Antiqua" panose="02040602050305030304" pitchFamily="18" charset="0"/>
              </a:rPr>
              <a:t>Положение о текущем контроле успеваемости и промежуточной аттестации обучающихся.</a:t>
            </a:r>
          </a:p>
          <a:p>
            <a:r>
              <a:rPr lang="ru-RU" sz="2600" dirty="0">
                <a:latin typeface="Book Antiqua" panose="02040602050305030304" pitchFamily="18" charset="0"/>
              </a:rPr>
              <a:t>Положение о порядке зачета результатов освоения обучающимися учебных предметов.</a:t>
            </a:r>
          </a:p>
          <a:p>
            <a:r>
              <a:rPr lang="ru-RU" sz="2600" dirty="0">
                <a:latin typeface="Book Antiqua" panose="02040602050305030304" pitchFamily="18" charset="0"/>
              </a:rPr>
              <a:t>Положение о языках обучения.</a:t>
            </a:r>
          </a:p>
          <a:p>
            <a:endParaRPr lang="ru-RU" sz="2600" dirty="0">
              <a:latin typeface="Book Antiqua" panose="02040602050305030304" pitchFamily="18" charset="0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632285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Прямоугольник 3"/>
          <p:cNvSpPr>
            <a:spLocks noChangeArrowheads="1"/>
          </p:cNvSpPr>
          <p:nvPr/>
        </p:nvSpPr>
        <p:spPr bwMode="auto">
          <a:xfrm>
            <a:off x="0" y="2411413"/>
            <a:ext cx="9144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lvl="2" algn="ctr" eaLnBrk="1" hangingPunct="1">
              <a:spcAft>
                <a:spcPts val="600"/>
              </a:spcAft>
            </a:pPr>
            <a:r>
              <a:rPr lang="ru-RU" altLang="ru-RU" sz="3200" b="1" dirty="0">
                <a:solidFill>
                  <a:srgbClr val="660033"/>
                </a:solidFill>
                <a:latin typeface="Book Antiqua" pitchFamily="18" charset="0"/>
              </a:rPr>
              <a:t>РАБОЧАЯ ПРОГРАММА УЧИТЕЛЯ: нормативные основы разработки</a:t>
            </a:r>
            <a:endParaRPr lang="ru-RU" altLang="ru-RU" sz="2800" b="1" dirty="0">
              <a:solidFill>
                <a:srgbClr val="660033"/>
              </a:solidFill>
              <a:latin typeface="Book Antiqua" pitchFamily="18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6156325" y="260350"/>
            <a:ext cx="2987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660033"/>
                </a:solidFill>
                <a:latin typeface="Book Antiqua" pitchFamily="18" charset="0"/>
              </a:rPr>
              <a:t>Организация образовательной деятельности в 2021-2022            учебном году</a:t>
            </a:r>
            <a:endParaRPr lang="ru-RU" altLang="ru-RU" sz="1100" dirty="0">
              <a:solidFill>
                <a:srgbClr val="660033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388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Скругленный прямоугольник 7"/>
          <p:cNvSpPr>
            <a:spLocks noChangeArrowheads="1"/>
          </p:cNvSpPr>
          <p:nvPr/>
        </p:nvSpPr>
        <p:spPr bwMode="auto">
          <a:xfrm>
            <a:off x="1403350" y="2708275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ru-RU" altLang="ru-RU" sz="4400">
              <a:solidFill>
                <a:schemeClr val="tx2"/>
              </a:solidFill>
            </a:endParaRPr>
          </a:p>
        </p:txBody>
      </p:sp>
      <p:sp>
        <p:nvSpPr>
          <p:cNvPr id="58371" name="Text Box 4"/>
          <p:cNvSpPr txBox="1">
            <a:spLocks noChangeArrowheads="1"/>
          </p:cNvSpPr>
          <p:nvPr/>
        </p:nvSpPr>
        <p:spPr bwMode="auto">
          <a:xfrm>
            <a:off x="31560" y="1207017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660033"/>
                </a:solidFill>
                <a:latin typeface="Book Antiqua" pitchFamily="18" charset="0"/>
              </a:rPr>
              <a:t>Нормативные документы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468313" y="1844675"/>
            <a:ext cx="8280400" cy="537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ru-RU" altLang="ru-RU" sz="1900" dirty="0">
                <a:latin typeface="Book Antiqua" pitchFamily="18" charset="0"/>
              </a:rPr>
              <a:t>1. Приказ Министерства образования и науки РФ от 19.12.2014  № </a:t>
            </a:r>
          </a:p>
          <a:p>
            <a:pPr algn="just" eaLnBrk="1" hangingPunct="1"/>
            <a:r>
              <a:rPr lang="ru-RU" altLang="ru-RU" sz="1900" dirty="0">
                <a:latin typeface="Book Antiqua" pitchFamily="18" charset="0"/>
              </a:rPr>
              <a:t> «Об утверждении и введении в действие федерального государственного образовательного  стандарта  начального общего образования обучающихся с ограниченными возможностями здоровья»: </a:t>
            </a:r>
            <a:r>
              <a:rPr lang="ru-RU" altLang="ru-RU" sz="1900" b="1" dirty="0">
                <a:latin typeface="Book Antiqua" pitchFamily="18" charset="0"/>
              </a:rPr>
              <a:t>1 – (дополнительный) </a:t>
            </a:r>
            <a:r>
              <a:rPr lang="en-US" altLang="ru-RU" sz="1900" b="1" dirty="0">
                <a:latin typeface="Book Antiqua" pitchFamily="18" charset="0"/>
              </a:rPr>
              <a:t>– 4 (</a:t>
            </a:r>
            <a:r>
              <a:rPr lang="ru-RU" altLang="ru-RU" sz="1900" b="1" dirty="0">
                <a:latin typeface="Book Antiqua" pitchFamily="18" charset="0"/>
              </a:rPr>
              <a:t>дополнительный) классы; И</a:t>
            </a:r>
            <a:r>
              <a:rPr lang="en-US" altLang="ru-RU" sz="1900" b="1" dirty="0">
                <a:latin typeface="Book Antiqua" pitchFamily="18" charset="0"/>
              </a:rPr>
              <a:t>.</a:t>
            </a:r>
            <a:r>
              <a:rPr lang="ru-RU" altLang="ru-RU" sz="1900" b="1" dirty="0">
                <a:latin typeface="Book Antiqua" pitchFamily="18" charset="0"/>
              </a:rPr>
              <a:t> В.</a:t>
            </a:r>
          </a:p>
          <a:p>
            <a:pPr algn="just" eaLnBrk="1" hangingPunct="1"/>
            <a:r>
              <a:rPr lang="ru-RU" altLang="ru-RU" sz="1900" dirty="0">
                <a:latin typeface="Book Antiqua" pitchFamily="18" charset="0"/>
              </a:rPr>
              <a:t>2. Приказ Министерства образования и науки РФ от 17.12.2010 г. N1897 «Об утверждении федерального государственного  образовательного стандарта основного общего образования»: </a:t>
            </a:r>
            <a:r>
              <a:rPr lang="ru-RU" altLang="ru-RU" sz="1900" b="1" dirty="0">
                <a:latin typeface="Book Antiqua" pitchFamily="18" charset="0"/>
              </a:rPr>
              <a:t>8а, 9а, 9б, 9в, 9-2а классы.</a:t>
            </a:r>
          </a:p>
          <a:p>
            <a:pPr algn="just" eaLnBrk="1" hangingPunct="1"/>
            <a:r>
              <a:rPr lang="ru-RU" sz="1900" b="1" dirty="0">
                <a:solidFill>
                  <a:srgbClr val="000000"/>
                </a:solidFill>
                <a:latin typeface="Book Antiqua" pitchFamily="18" charset="0"/>
              </a:rPr>
              <a:t>3. </a:t>
            </a:r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Приказ </a:t>
            </a:r>
            <a:r>
              <a:rPr lang="ru-RU" dirty="0" err="1">
                <a:solidFill>
                  <a:srgbClr val="000000"/>
                </a:solidFill>
                <a:latin typeface="Book Antiqua" panose="02040602050305030304" pitchFamily="18" charset="0"/>
              </a:rPr>
              <a:t>Минпросвещения</a:t>
            </a:r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 России от 31.05.2021 № 287</a:t>
            </a:r>
            <a:r>
              <a:rPr lang="ru-RU" dirty="0">
                <a:latin typeface="Book Antiqua" panose="02040602050305030304" pitchFamily="18" charset="0"/>
              </a:rPr>
              <a:t> «</a:t>
            </a:r>
            <a:r>
              <a:rPr lang="ru-RU" sz="2000" dirty="0">
                <a:solidFill>
                  <a:srgbClr val="000000"/>
                </a:solidFill>
                <a:latin typeface="Book Antiqua" panose="02040602050305030304" pitchFamily="18" charset="0"/>
              </a:rPr>
              <a:t>Об утверждении федерального государственного образовательного                             стандарта основного общего образования»: </a:t>
            </a:r>
            <a:r>
              <a:rPr lang="ru-RU" sz="2000" b="1" dirty="0">
                <a:solidFill>
                  <a:srgbClr val="000000"/>
                </a:solidFill>
                <a:latin typeface="Book Antiqua" panose="02040602050305030304" pitchFamily="18" charset="0"/>
              </a:rPr>
              <a:t>5а, 5б, 5в, 6а, 6б, 6в, 7а, 7б классы.</a:t>
            </a:r>
          </a:p>
          <a:p>
            <a:pPr algn="just" eaLnBrk="1" hangingPunct="1"/>
            <a:r>
              <a:rPr lang="ru-RU" sz="2000" b="1" dirty="0">
                <a:solidFill>
                  <a:srgbClr val="000000"/>
                </a:solidFill>
                <a:latin typeface="Book Antiqua" panose="02040602050305030304" pitchFamily="18" charset="0"/>
              </a:rPr>
              <a:t>4. </a:t>
            </a:r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</a:rPr>
              <a:t>Приказ № 1599 от 19 декабря 2014 года «Об утверждении федерального государственного образовательного стандарта образования обучающихся с умственной отсталостью (интеллектуальными нарушениями)»: </a:t>
            </a:r>
            <a:r>
              <a:rPr lang="ru-RU" b="1" dirty="0">
                <a:solidFill>
                  <a:srgbClr val="000000"/>
                </a:solidFill>
                <a:latin typeface="Book Antiqua" panose="02040602050305030304" pitchFamily="18" charset="0"/>
              </a:rPr>
              <a:t>7в, обучающиеся 5 – 7 классов с нарушением слуха и интеллектуальными нарушениями.</a:t>
            </a:r>
            <a:endParaRPr lang="ru-RU" altLang="ru-RU" sz="1900" dirty="0">
              <a:latin typeface="Book Antiqua" pitchFamily="18" charset="0"/>
            </a:endParaRPr>
          </a:p>
          <a:p>
            <a:pPr algn="just" eaLnBrk="1" hangingPunct="1"/>
            <a:endParaRPr lang="ru-RU" altLang="ru-RU" sz="19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93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Скругленный прямоугольник 7"/>
          <p:cNvSpPr>
            <a:spLocks noChangeArrowheads="1"/>
          </p:cNvSpPr>
          <p:nvPr/>
        </p:nvSpPr>
        <p:spPr bwMode="auto">
          <a:xfrm>
            <a:off x="1403350" y="2708275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ru-RU" altLang="ru-RU" sz="4400">
              <a:solidFill>
                <a:schemeClr val="tx2"/>
              </a:solidFill>
            </a:endParaRPr>
          </a:p>
        </p:txBody>
      </p:sp>
      <p:sp>
        <p:nvSpPr>
          <p:cNvPr id="58371" name="Text Box 4"/>
          <p:cNvSpPr txBox="1">
            <a:spLocks noChangeArrowheads="1"/>
          </p:cNvSpPr>
          <p:nvPr/>
        </p:nvSpPr>
        <p:spPr bwMode="auto">
          <a:xfrm>
            <a:off x="0" y="1196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660033"/>
                </a:solidFill>
                <a:latin typeface="Book Antiqua" pitchFamily="18" charset="0"/>
              </a:rPr>
              <a:t>Нормативные документы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468313" y="1844675"/>
            <a:ext cx="8280400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ru-RU" altLang="ru-RU" sz="1900" dirty="0">
                <a:latin typeface="Book Antiqua" pitchFamily="18" charset="0"/>
              </a:rPr>
              <a:t>5. Письмо Министерства образования и науки РФ от 28.10.2015г. </a:t>
            </a:r>
            <a:br>
              <a:rPr lang="ru-RU" altLang="ru-RU" sz="1900" dirty="0">
                <a:latin typeface="Book Antiqua" pitchFamily="18" charset="0"/>
              </a:rPr>
            </a:br>
            <a:r>
              <a:rPr lang="ru-RU" altLang="ru-RU" sz="1900" dirty="0">
                <a:latin typeface="Book Antiqua" pitchFamily="18" charset="0"/>
              </a:rPr>
              <a:t> №08-1786 «О рабочих программах учебных предметов».</a:t>
            </a:r>
          </a:p>
          <a:p>
            <a:pPr algn="just" eaLnBrk="1" hangingPunct="1"/>
            <a:endParaRPr lang="ru-RU" altLang="ru-RU" sz="1900" dirty="0">
              <a:latin typeface="Book Antiqua" pitchFamily="18" charset="0"/>
            </a:endParaRPr>
          </a:p>
          <a:p>
            <a:pPr algn="just" eaLnBrk="1" hangingPunct="1"/>
            <a:r>
              <a:rPr lang="ru-RU" altLang="ru-RU" sz="1900" dirty="0">
                <a:latin typeface="Book Antiqua" pitchFamily="18" charset="0"/>
              </a:rPr>
              <a:t>6. Письмо Комитета по образованию от 04.05.2016г. N 03-20-1587/16-0-0 </a:t>
            </a:r>
            <a:br>
              <a:rPr lang="ru-RU" altLang="ru-RU" sz="1900" dirty="0">
                <a:latin typeface="Book Antiqua" pitchFamily="18" charset="0"/>
              </a:rPr>
            </a:br>
            <a:r>
              <a:rPr lang="ru-RU" altLang="ru-RU" sz="1900" dirty="0">
                <a:latin typeface="Book Antiqua" pitchFamily="18" charset="0"/>
              </a:rPr>
              <a:t>«О направлении методических рекомендаций по разработке рабочих программ учебных предметов, курсов».</a:t>
            </a:r>
          </a:p>
          <a:p>
            <a:pPr algn="just" eaLnBrk="1" hangingPunct="1"/>
            <a:endParaRPr lang="ru-RU" altLang="ru-RU" sz="1900" dirty="0">
              <a:latin typeface="Book Antiqua" pitchFamily="18" charset="0"/>
            </a:endParaRPr>
          </a:p>
          <a:p>
            <a:pPr algn="just" eaLnBrk="1" hangingPunct="1"/>
            <a:r>
              <a:rPr lang="ru-RU" altLang="ru-RU" sz="1900" dirty="0">
                <a:latin typeface="Book Antiqua" pitchFamily="18" charset="0"/>
              </a:rPr>
              <a:t>. </a:t>
            </a:r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217488" y="6002338"/>
            <a:ext cx="86756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ru-RU" altLang="ru-RU" sz="1400" b="1" dirty="0">
                <a:solidFill>
                  <a:srgbClr val="800000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6156325" y="260350"/>
            <a:ext cx="2987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ru-RU" sz="1200" b="1">
                <a:solidFill>
                  <a:srgbClr val="660033"/>
                </a:solidFill>
                <a:latin typeface="Book Antiqua" pitchFamily="18" charset="0"/>
              </a:rPr>
              <a:t>Организация образовательной деятельности</a:t>
            </a:r>
            <a:endParaRPr lang="ru-RU" altLang="ru-RU" sz="1100">
              <a:solidFill>
                <a:srgbClr val="660033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86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Скругленный прямоугольник 7"/>
          <p:cNvSpPr>
            <a:spLocks noChangeArrowheads="1"/>
          </p:cNvSpPr>
          <p:nvPr/>
        </p:nvSpPr>
        <p:spPr bwMode="auto">
          <a:xfrm>
            <a:off x="1403350" y="2708275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ru-RU" altLang="ru-RU" sz="4400">
              <a:solidFill>
                <a:schemeClr val="tx2"/>
              </a:solidFill>
            </a:endParaRPr>
          </a:p>
        </p:txBody>
      </p:sp>
      <p:sp>
        <p:nvSpPr>
          <p:cNvPr id="58371" name="Text Box 4"/>
          <p:cNvSpPr txBox="1">
            <a:spLocks noChangeArrowheads="1"/>
          </p:cNvSpPr>
          <p:nvPr/>
        </p:nvSpPr>
        <p:spPr bwMode="auto">
          <a:xfrm>
            <a:off x="0" y="1196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660033"/>
                </a:solidFill>
                <a:latin typeface="Book Antiqua" pitchFamily="18" charset="0"/>
              </a:rPr>
              <a:t>Нормативные документы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468313" y="1844675"/>
            <a:ext cx="8280400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endParaRPr lang="ru-RU" altLang="ru-RU" sz="1900" dirty="0">
              <a:latin typeface="Book Antiqua" pitchFamily="18" charset="0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Book Antiqua" pitchFamily="18" charset="0"/>
              </a:rPr>
              <a:t>Примерные адаптированные основные общеобразовательные программы начального общего образования (Реестр. Протокол от 22 декабря  2015 г. №4/15): АООП НОО  глухих (варианты 1.2; 1.3; 1.4); АООП НОО слабослышащих и позднооглохших (варианты 2.2; 2.3); 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Book Antiqua" pitchFamily="18" charset="0"/>
              </a:rPr>
              <a:t>Примерная адаптированная </a:t>
            </a:r>
            <a:r>
              <a:rPr lang="ru-RU" altLang="ru-RU" sz="1600">
                <a:latin typeface="Book Antiqua" pitchFamily="18" charset="0"/>
              </a:rPr>
              <a:t>основная общеобразовательная программа </a:t>
            </a:r>
            <a:r>
              <a:rPr lang="ru-RU" altLang="ru-RU" sz="1600" dirty="0">
                <a:latin typeface="Book Antiqua" pitchFamily="18" charset="0"/>
              </a:rPr>
              <a:t>образования  обучающихся с умственной отсталостью (интеллектуальными нарушениями). (Реестр. Протокол от 22 декабря 2015 г. № 4/15);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Book Antiqua" pitchFamily="18" charset="0"/>
              </a:rPr>
              <a:t>Проект примерных адаптированных образовательных программ основного общего образования обучающихся с  нарушениями слуха  (варианты 1.2; 2.2), разработанных Институтом коррекционной педагогики РАО;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Book Antiqua" pitchFamily="18" charset="0"/>
              </a:rPr>
              <a:t> Примерная основная образовательная программа основного общего образования« (одобрена решением федерального учебно-методического объединения по общему образованию, протокол от 08.04.2015 N 1/15)</a:t>
            </a:r>
          </a:p>
          <a:p>
            <a:pPr eaLnBrk="1" hangingPunct="1"/>
            <a:r>
              <a:rPr lang="ru-RU" altLang="ru-RU" sz="1600" dirty="0">
                <a:latin typeface="Book Antiqua" pitchFamily="18" charset="0"/>
              </a:rPr>
              <a:t>      (ред. от 28.10.2015);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Book Antiqua" pitchFamily="18" charset="0"/>
              </a:rPr>
              <a:t>Примерные рабочие программы по учебным предметам на сайте Министерства просвещения РФ </a:t>
            </a:r>
            <a:r>
              <a:rPr lang="en-US" altLang="ru-RU" sz="1600" dirty="0">
                <a:latin typeface="Book Antiqua" pitchFamily="18" charset="0"/>
              </a:rPr>
              <a:t>edsoo.ru</a:t>
            </a:r>
            <a:endParaRPr lang="ru-RU" altLang="ru-RU" sz="1600" dirty="0">
              <a:latin typeface="Book Antiqua" pitchFamily="18" charset="0"/>
            </a:endParaRPr>
          </a:p>
          <a:p>
            <a:pPr eaLnBrk="1" hangingPunct="1"/>
            <a:endParaRPr lang="ru-RU" altLang="ru-RU" sz="1600" dirty="0">
              <a:latin typeface="Book Antiqua" pitchFamily="18" charset="0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Ø"/>
            </a:pPr>
            <a:endParaRPr lang="ru-RU" altLang="ru-RU" sz="1900" dirty="0">
              <a:latin typeface="Book Antiqua" pitchFamily="18" charset="0"/>
            </a:endParaRPr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217488" y="6002338"/>
            <a:ext cx="86756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ru-RU" altLang="ru-RU" sz="1400" b="1" dirty="0">
                <a:solidFill>
                  <a:srgbClr val="800000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6156325" y="260350"/>
            <a:ext cx="2987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ru-RU" sz="1200" b="1">
                <a:solidFill>
                  <a:srgbClr val="660033"/>
                </a:solidFill>
                <a:latin typeface="Book Antiqua" pitchFamily="18" charset="0"/>
              </a:rPr>
              <a:t>Организация образовательной деятельности</a:t>
            </a:r>
            <a:endParaRPr lang="ru-RU" altLang="ru-RU" sz="1100">
              <a:solidFill>
                <a:srgbClr val="660033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419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1800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рабочим программам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новый ФГОС)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2A3D879B-07CA-4304-A843-C8AA3F3D72F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7544" y="1556792"/>
          <a:ext cx="8219255" cy="4810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8344">
                  <a:extLst>
                    <a:ext uri="{9D8B030D-6E8A-4147-A177-3AD203B41FA5}">
                      <a16:colId xmlns:a16="http://schemas.microsoft.com/office/drawing/2014/main" val="4282607188"/>
                    </a:ext>
                  </a:extLst>
                </a:gridCol>
                <a:gridCol w="2760537">
                  <a:extLst>
                    <a:ext uri="{9D8B030D-6E8A-4147-A177-3AD203B41FA5}">
                      <a16:colId xmlns:a16="http://schemas.microsoft.com/office/drawing/2014/main" val="1746851347"/>
                    </a:ext>
                  </a:extLst>
                </a:gridCol>
                <a:gridCol w="2750374">
                  <a:extLst>
                    <a:ext uri="{9D8B030D-6E8A-4147-A177-3AD203B41FA5}">
                      <a16:colId xmlns:a16="http://schemas.microsoft.com/office/drawing/2014/main" val="277053968"/>
                    </a:ext>
                  </a:extLst>
                </a:gridCol>
              </a:tblGrid>
              <a:tr h="305847"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Критерий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Старый ФГОС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Новый ФГОС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592361198"/>
                  </a:ext>
                </a:extLst>
              </a:tr>
              <a:tr h="877934"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Виды программ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effectLst/>
                        </a:rPr>
                        <a:t>Рабочие программы учебных предметов и курсов, в том числе и внеурочной деятельности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effectLst/>
                        </a:rPr>
                        <a:t>Рабочие программы учебных предметов, учебных курсов, в том числе и внеурочной деятельности, </a:t>
                      </a: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</a:rPr>
                        <a:t>учебных модулей</a:t>
                      </a:r>
                      <a:endParaRPr lang="ru-RU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634215036"/>
                  </a:ext>
                </a:extLst>
              </a:tr>
              <a:tr h="877934"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Структура рабочих программ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effectLst/>
                        </a:rPr>
                        <a:t>Различается для рабочих программ учебных предметов, курсов и 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курсов</a:t>
                      </a:r>
                      <a:r>
                        <a:rPr lang="ru-RU" sz="1200" dirty="0">
                          <a:effectLst/>
                        </a:rPr>
                        <a:t> внеурочной деятельности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</a:rPr>
                        <a:t>Одинаковая для всех рабочих программ</a:t>
                      </a:r>
                      <a:r>
                        <a:rPr lang="ru-RU" sz="1200" dirty="0">
                          <a:effectLst/>
                        </a:rPr>
                        <a:t>, в том числе и программ внеурочной деятельности. </a:t>
                      </a:r>
                      <a:r>
                        <a:rPr lang="ru-RU" sz="1200" i="1" dirty="0">
                          <a:solidFill>
                            <a:srgbClr val="FF0000"/>
                          </a:solidFill>
                          <a:effectLst/>
                        </a:rPr>
                        <a:t>Специфика программ КРЗ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348850834"/>
                  </a:ext>
                </a:extLst>
              </a:tr>
              <a:tr h="877934"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Тематическое планирование рабочих программ учебных предметов, курсов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effectLst/>
                        </a:rPr>
                        <a:t>С указанием количества часов, отводимых на освоение каждой темы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effectLst/>
                        </a:rPr>
                        <a:t>С указанием количества академических часов, отводимых на освоение каждой темы, </a:t>
                      </a: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</a:rPr>
                        <a:t>возможности использования по этой теме ЭОР и ЦОР</a:t>
                      </a:r>
                      <a:endParaRPr lang="ru-RU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908949390"/>
                  </a:ext>
                </a:extLst>
              </a:tr>
              <a:tr h="687238"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Тематическое планирование рабочих программ курсов внеурочной деятельности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С учетом рабочей программы воспитания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308070"/>
                  </a:ext>
                </a:extLst>
              </a:tr>
              <a:tr h="496543"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Учет рабочей программы воспитания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Только в разделе «Тематическое планирование»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</a:rPr>
                        <a:t>Во всех разделах рабочей программы</a:t>
                      </a:r>
                      <a:endParaRPr lang="ru-RU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84064446"/>
                  </a:ext>
                </a:extLst>
              </a:tr>
              <a:tr h="687238"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Особенности рабочей программы курса внеурочной деятельности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effectLst/>
                        </a:rPr>
                        <a:t>В содержании программы должны быть указаны формы организации и виды деятельности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75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effectLst/>
                        </a:rPr>
                        <a:t>В программе должны быть указаны </a:t>
                      </a: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</a:rPr>
                        <a:t>формы проведения занятий</a:t>
                      </a:r>
                      <a:endParaRPr lang="ru-RU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00246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648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11AA47-CE1B-43DD-BD53-3EBE3A9DE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Решение.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D9A9CE-88F1-4CDE-8E90-D6F9C8221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Разработать локальные нормативные акты </a:t>
            </a:r>
            <a:r>
              <a:rPr lang="ru-RU" sz="2400" b="1"/>
              <a:t>до 01.09.2022</a:t>
            </a:r>
            <a:r>
              <a:rPr lang="ru-RU" sz="2400" b="1" dirty="0"/>
              <a:t>.</a:t>
            </a:r>
          </a:p>
          <a:p>
            <a:r>
              <a:rPr lang="ru-RU" sz="2400" dirty="0">
                <a:latin typeface="Book Antiqua" panose="02040602050305030304" pitchFamily="18" charset="0"/>
              </a:rPr>
              <a:t>Положение о рабочей программе. обучающимися учебных предметов.</a:t>
            </a:r>
          </a:p>
          <a:p>
            <a:r>
              <a:rPr lang="ru-RU" sz="2400" dirty="0">
                <a:latin typeface="Book Antiqua" panose="02040602050305030304" pitchFamily="18" charset="0"/>
              </a:rPr>
              <a:t>Положение, регламентирующее режим занятий обучающихся.</a:t>
            </a:r>
          </a:p>
          <a:p>
            <a:r>
              <a:rPr lang="ru-RU" sz="2400" dirty="0">
                <a:latin typeface="Book Antiqua" panose="02040602050305030304" pitchFamily="18" charset="0"/>
              </a:rPr>
              <a:t>Положение о текущем контроле успеваемости и промежуточной аттестации обучающихся.</a:t>
            </a:r>
          </a:p>
          <a:p>
            <a:r>
              <a:rPr lang="ru-RU" sz="2400" dirty="0">
                <a:latin typeface="Book Antiqua" panose="02040602050305030304" pitchFamily="18" charset="0"/>
              </a:rPr>
              <a:t>Положение о порядке зачета результатов освоения обучающимися учебных предметов.</a:t>
            </a:r>
          </a:p>
          <a:p>
            <a:r>
              <a:rPr lang="ru-RU" sz="2400" dirty="0">
                <a:latin typeface="Book Antiqua" panose="02040602050305030304" pitchFamily="18" charset="0"/>
              </a:rPr>
              <a:t>Положение о языках обучения.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426230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827</Words>
  <Application>Microsoft Office PowerPoint</Application>
  <PresentationFormat>Экран (4:3)</PresentationFormat>
  <Paragraphs>84</Paragraphs>
  <Slides>10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Calibri</vt:lpstr>
      <vt:lpstr>Symbol</vt:lpstr>
      <vt:lpstr>Times New Roman</vt:lpstr>
      <vt:lpstr>Wingdings</vt:lpstr>
      <vt:lpstr>Тема Office</vt:lpstr>
      <vt:lpstr>Презентация PowerPoint</vt:lpstr>
      <vt:lpstr>«Дорожная карта: переход на новый ФГОС ООО».</vt:lpstr>
      <vt:lpstr>Разработка локальных нормативных актов.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Требования к рабочим программам (новый ФГОС)</vt:lpstr>
      <vt:lpstr>Решение.</vt:lpstr>
      <vt:lpstr>Решение.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РАФАЭЛЬ</dc:creator>
  <cp:lastModifiedBy>Татьяна Владимировна</cp:lastModifiedBy>
  <cp:revision>14</cp:revision>
  <dcterms:created xsi:type="dcterms:W3CDTF">2019-06-12T15:01:54Z</dcterms:created>
  <dcterms:modified xsi:type="dcterms:W3CDTF">2022-06-16T11:00:14Z</dcterms:modified>
</cp:coreProperties>
</file>