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90A11-2A81-4ED7-A649-37079F8A4300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079E-3BBE-451D-AD09-49D708C4E4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079E-3BBE-451D-AD09-49D708C4E4F1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24E2-FB9A-462D-BDD1-3E09AC16D042}" type="datetimeFigureOut">
              <a:rPr lang="ru-RU" smtClean="0"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D77E-C23C-4F00-A5D8-CEEB9503A0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1DA426-0466-415E-BC79-EF8CEFDD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96975"/>
            <a:ext cx="8424862" cy="4114800"/>
          </a:xfrm>
          <a:solidFill>
            <a:schemeClr val="tx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адаптированных основных образовательных программ основного общего образования обучающихся с нарушениями слуха: преемственность между начальным и основным общим образованием, структура программ и требования </a:t>
            </a: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результатам образования</a:t>
            </a:r>
            <a:endParaRPr 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 НА </a:t>
            </a: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круглом столе» рабочей группы от </a:t>
            </a:r>
            <a:r>
              <a:rPr 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25.03.22 </a:t>
            </a: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Антоновой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Объект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190500"/>
            <a:ext cx="5472112" cy="64992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9187B7F-37AA-4D62-B031-23CAB5049A8B}"/>
              </a:ext>
            </a:extLst>
          </p:cNvPr>
          <p:cNvSpPr txBox="1">
            <a:spLocks/>
          </p:cNvSpPr>
          <p:nvPr/>
        </p:nvSpPr>
        <p:spPr bwMode="auto">
          <a:xfrm>
            <a:off x="179388" y="1412875"/>
            <a:ext cx="8785225" cy="4679950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3200" dirty="0">
                <a:solidFill>
                  <a:srgbClr val="000000"/>
                </a:solidFill>
              </a:rPr>
              <a:t>Примерная рабочая программа по технологии (6 класс, 2-й год обучения на уровне ООО) представляет собой </a:t>
            </a:r>
            <a:r>
              <a:rPr lang="ru-RU" sz="3200" b="1" i="1" dirty="0">
                <a:solidFill>
                  <a:srgbClr val="000000"/>
                </a:solidFill>
              </a:rPr>
              <a:t>методический конструктор </a:t>
            </a:r>
            <a:r>
              <a:rPr lang="ru-RU" sz="3200" dirty="0">
                <a:solidFill>
                  <a:srgbClr val="000000"/>
                </a:solidFill>
              </a:rPr>
              <a:t>для подготовки рабочей программы/рабочих программ с учетом реализуемых образовательной организацией профилей и направленностей </a:t>
            </a:r>
            <a:r>
              <a:rPr lang="ru-RU" sz="3200" dirty="0" err="1">
                <a:solidFill>
                  <a:srgbClr val="000000"/>
                </a:solidFill>
              </a:rPr>
              <a:t>допрофессиональной</a:t>
            </a:r>
            <a:r>
              <a:rPr lang="ru-RU" sz="3200" dirty="0">
                <a:solidFill>
                  <a:srgbClr val="000000"/>
                </a:solidFill>
              </a:rPr>
              <a:t> подготовки обучающихся с нарушением слуха.</a:t>
            </a:r>
            <a:endParaRPr lang="ru-RU" sz="3200" kern="0" dirty="0">
              <a:solidFill>
                <a:srgbClr val="000000"/>
              </a:solidFill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4DFE721-E1C2-4D07-9E02-C85945A79F1F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476250"/>
          <a:ext cx="8785225" cy="731838"/>
        </p:xfrm>
        <a:graphic>
          <a:graphicData uri="http://schemas.openxmlformats.org/drawingml/2006/table">
            <a:tbl>
              <a:tblPr/>
              <a:tblGrid>
                <a:gridCol w="3543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1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838">
                <a:tc>
                  <a:txBody>
                    <a:bodyPr/>
                    <a:lstStyle/>
                    <a:p>
                      <a:pPr marL="0" marR="0" indent="184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Предметная область</a:t>
                      </a:r>
                    </a:p>
                    <a:p>
                      <a:pPr indent="1841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«Технология»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29" marR="54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29" marR="540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Заголовок 1"/>
          <p:cNvSpPr txBox="1">
            <a:spLocks/>
          </p:cNvSpPr>
          <p:nvPr/>
        </p:nvSpPr>
        <p:spPr bwMode="auto">
          <a:xfrm>
            <a:off x="179388" y="1700213"/>
            <a:ext cx="8785225" cy="4968875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ru-RU" altLang="ru-RU" sz="2100" b="1" i="1">
                <a:solidFill>
                  <a:srgbClr val="000000"/>
                </a:solidFill>
              </a:rPr>
              <a:t>Сквозное содержание материала в предмете «Технология» определяется следующими </a:t>
            </a:r>
            <a:r>
              <a:rPr lang="ru-RU" altLang="ru-RU" sz="2100" b="1" i="1">
                <a:solidFill>
                  <a:srgbClr val="FF0000"/>
                </a:solidFill>
              </a:rPr>
              <a:t>инвариантными модулями</a:t>
            </a:r>
            <a:r>
              <a:rPr lang="ru-RU" altLang="ru-RU" sz="2100">
                <a:solidFill>
                  <a:srgbClr val="000000"/>
                </a:solidFill>
              </a:rPr>
              <a:t>: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«Научно-техническая информация и технологическая документация»;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«Технологические процессы и системы»;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«Исследование материалов и структур»;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«Моделирование и конструирование»;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«Методы решения конструкторских и изобретательских задач» (рекомендован одарённым обучающимся с нарушением слуха, имеющим высокий уровень познавательного развития);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«Высокие технологии»</a:t>
            </a:r>
            <a:r>
              <a:rPr lang="ru-RU" altLang="ru-RU" sz="2100" baseline="30000">
                <a:solidFill>
                  <a:srgbClr val="000000"/>
                </a:solidFill>
              </a:rPr>
              <a:t> </a:t>
            </a:r>
            <a:r>
              <a:rPr lang="ru-RU" altLang="ru-RU" sz="2100">
                <a:solidFill>
                  <a:srgbClr val="000000"/>
                </a:solidFill>
              </a:rPr>
              <a:t>(рекомендован одарённым обучающимся с нарушением слуха, имеющим высокий уровень познавательного развития);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«Управление и контроль за технологиями»; </a:t>
            </a:r>
          </a:p>
          <a:p>
            <a:pPr algn="just"/>
            <a:r>
              <a:rPr lang="ru-RU" altLang="ru-RU" sz="2100">
                <a:solidFill>
                  <a:srgbClr val="000000"/>
                </a:solidFill>
              </a:rPr>
              <a:t>− «Проектирование и выполнение проектов». </a:t>
            </a:r>
          </a:p>
          <a:p>
            <a:pPr algn="just"/>
            <a:r>
              <a:rPr lang="ru-RU" altLang="ru-RU" sz="2100" b="1" i="1">
                <a:solidFill>
                  <a:srgbClr val="000000"/>
                </a:solidFill>
              </a:rPr>
              <a:t>Материал может изучаться как в форме отдельного модуля, так и интегрироваться в другие модули.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EC2749F-FFA6-4E7A-9B74-8B5602FC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188913"/>
            <a:ext cx="6480175" cy="503237"/>
          </a:xfrm>
          <a:solidFill>
            <a:srgbClr val="C6E6A2"/>
          </a:solidFill>
          <a:ln w="38100">
            <a:solidFill>
              <a:schemeClr val="bg1">
                <a:lumMod val="10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Содержание обучения</a:t>
            </a:r>
          </a:p>
        </p:txBody>
      </p:sp>
      <p:sp>
        <p:nvSpPr>
          <p:cNvPr id="79876" name="Стрелка вниз 5"/>
          <p:cNvSpPr>
            <a:spLocks noChangeArrowheads="1"/>
          </p:cNvSpPr>
          <p:nvPr/>
        </p:nvSpPr>
        <p:spPr bwMode="auto">
          <a:xfrm>
            <a:off x="1476375" y="692150"/>
            <a:ext cx="503238" cy="4333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3EE0E77-5747-4791-ADBC-BE79F85271C6}"/>
              </a:ext>
            </a:extLst>
          </p:cNvPr>
          <p:cNvSpPr txBox="1">
            <a:spLocks/>
          </p:cNvSpPr>
          <p:nvPr/>
        </p:nvSpPr>
        <p:spPr bwMode="auto">
          <a:xfrm>
            <a:off x="5003800" y="1125538"/>
            <a:ext cx="3744913" cy="431800"/>
          </a:xfrm>
          <a:prstGeom prst="rect">
            <a:avLst/>
          </a:prstGeom>
          <a:solidFill>
            <a:srgbClr val="C6E6A2"/>
          </a:solidFill>
          <a:ln w="38100">
            <a:solidFill>
              <a:schemeClr val="bg1">
                <a:lumMod val="1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kern="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>Вариативные модули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EFD64E92-7915-4419-8B0B-D8F447D3023E}"/>
              </a:ext>
            </a:extLst>
          </p:cNvPr>
          <p:cNvSpPr txBox="1">
            <a:spLocks/>
          </p:cNvSpPr>
          <p:nvPr/>
        </p:nvSpPr>
        <p:spPr bwMode="auto">
          <a:xfrm>
            <a:off x="179388" y="1125538"/>
            <a:ext cx="4032250" cy="431800"/>
          </a:xfrm>
          <a:prstGeom prst="rect">
            <a:avLst/>
          </a:prstGeom>
          <a:solidFill>
            <a:srgbClr val="C6E6A2"/>
          </a:solidFill>
          <a:ln w="38100">
            <a:solidFill>
              <a:schemeClr val="bg1">
                <a:lumMod val="1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kern="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>Инвариантные модули</a:t>
            </a:r>
          </a:p>
        </p:txBody>
      </p:sp>
      <p:sp>
        <p:nvSpPr>
          <p:cNvPr id="79879" name="Стрелка вниз 10"/>
          <p:cNvSpPr>
            <a:spLocks noChangeArrowheads="1"/>
          </p:cNvSpPr>
          <p:nvPr/>
        </p:nvSpPr>
        <p:spPr bwMode="auto">
          <a:xfrm>
            <a:off x="7092950" y="692150"/>
            <a:ext cx="503238" cy="4333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1089E59-A25A-4C5A-BBEB-A89FA7D4C546}"/>
              </a:ext>
            </a:extLst>
          </p:cNvPr>
          <p:cNvSpPr txBox="1">
            <a:spLocks/>
          </p:cNvSpPr>
          <p:nvPr/>
        </p:nvSpPr>
        <p:spPr bwMode="auto">
          <a:xfrm>
            <a:off x="179388" y="333375"/>
            <a:ext cx="4392612" cy="3743325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2000" b="1" i="1" dirty="0">
                <a:solidFill>
                  <a:schemeClr val="bg1">
                    <a:lumMod val="10000"/>
                  </a:schemeClr>
                </a:solidFill>
              </a:rPr>
              <a:t>Вариативные модули для инженерно-технологического направления подготовки могут быть представлены программами:</a:t>
            </a:r>
            <a:endParaRPr lang="ru-RU" sz="2000" b="1" dirty="0">
              <a:solidFill>
                <a:schemeClr val="bg1">
                  <a:lumMod val="10000"/>
                </a:schemeClr>
              </a:solidFill>
            </a:endParaRPr>
          </a:p>
          <a:p>
            <a:pPr algn="just">
              <a:defRPr/>
            </a:pP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обработки текстильных материалов;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обработки конструкционных материалов;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«Умные» системы и «умные» производства;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Технология 3D печати;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Электротехника;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Робототехника. И др.</a:t>
            </a:r>
            <a:endParaRPr lang="ru-RU" sz="2100" kern="0" dirty="0">
              <a:solidFill>
                <a:schemeClr val="bg1">
                  <a:lumMod val="10000"/>
                </a:schemeClr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3849DAAC-064A-400A-BE13-287825414F70}"/>
              </a:ext>
            </a:extLst>
          </p:cNvPr>
          <p:cNvSpPr txBox="1">
            <a:spLocks/>
          </p:cNvSpPr>
          <p:nvPr/>
        </p:nvSpPr>
        <p:spPr bwMode="auto">
          <a:xfrm>
            <a:off x="4643438" y="333375"/>
            <a:ext cx="4321175" cy="37433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2100" b="1" i="1" dirty="0">
                <a:solidFill>
                  <a:schemeClr val="bg1">
                    <a:lumMod val="10000"/>
                  </a:schemeClr>
                </a:solidFill>
              </a:rPr>
              <a:t>Вариативные модули для </a:t>
            </a:r>
            <a:r>
              <a:rPr lang="ru-RU" sz="2100" b="1" i="1" dirty="0" err="1">
                <a:solidFill>
                  <a:schemeClr val="bg1">
                    <a:lumMod val="10000"/>
                  </a:schemeClr>
                </a:solidFill>
              </a:rPr>
              <a:t>агротехнологического</a:t>
            </a:r>
            <a:r>
              <a:rPr lang="ru-RU" sz="2100" b="1" i="1" dirty="0">
                <a:solidFill>
                  <a:schemeClr val="bg1">
                    <a:lumMod val="10000"/>
                  </a:schemeClr>
                </a:solidFill>
              </a:rPr>
              <a:t> направления подготовки могут быть </a:t>
            </a:r>
            <a:r>
              <a:rPr lang="ru-RU" sz="2000" b="1" i="1" dirty="0">
                <a:solidFill>
                  <a:schemeClr val="bg1">
                    <a:lumMod val="10000"/>
                  </a:schemeClr>
                </a:solidFill>
              </a:rPr>
              <a:t>представлены программами:</a:t>
            </a:r>
            <a:endParaRPr lang="ru-RU" sz="2000" b="1" dirty="0">
              <a:solidFill>
                <a:schemeClr val="bg1">
                  <a:lumMod val="10000"/>
                </a:schemeClr>
              </a:solidFill>
            </a:endParaRPr>
          </a:p>
          <a:p>
            <a:pPr algn="just">
              <a:defRPr/>
            </a:pP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растениеводства;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животноводства;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овощеводства;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Основы ландшафтного дизайна;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Флористика;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Экономика домашнего хозяйства; </a:t>
            </a:r>
            <a:r>
              <a:rPr lang="ru-RU" sz="12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Технология работы с малой техникой. И др.</a:t>
            </a:r>
            <a:endParaRPr lang="ru-RU" sz="2100" kern="0" dirty="0">
              <a:solidFill>
                <a:schemeClr val="bg1">
                  <a:lumMod val="10000"/>
                </a:schemeClr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7B0FD1D1-990D-4053-93AD-4012C61A2252}"/>
              </a:ext>
            </a:extLst>
          </p:cNvPr>
          <p:cNvSpPr txBox="1">
            <a:spLocks/>
          </p:cNvSpPr>
          <p:nvPr/>
        </p:nvSpPr>
        <p:spPr bwMode="auto">
          <a:xfrm>
            <a:off x="179388" y="4149725"/>
            <a:ext cx="8785225" cy="2519363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2100" b="1" i="1" dirty="0">
                <a:solidFill>
                  <a:schemeClr val="bg1">
                    <a:lumMod val="10000"/>
                  </a:schemeClr>
                </a:solidFill>
              </a:rPr>
              <a:t>Вариативные модули для </a:t>
            </a:r>
            <a:r>
              <a:rPr lang="ru-RU" sz="2100" b="1" i="1" dirty="0" err="1">
                <a:solidFill>
                  <a:schemeClr val="bg1">
                    <a:lumMod val="10000"/>
                  </a:schemeClr>
                </a:solidFill>
              </a:rPr>
              <a:t>сервис-технологического</a:t>
            </a:r>
            <a:r>
              <a:rPr lang="ru-RU" sz="2100" b="1" i="1" dirty="0">
                <a:solidFill>
                  <a:schemeClr val="bg1">
                    <a:lumMod val="10000"/>
                  </a:schemeClr>
                </a:solidFill>
              </a:rPr>
              <a:t> направления подготовки могут быть представлены программами:</a:t>
            </a:r>
            <a:endParaRPr lang="ru-RU" sz="2100" b="1" dirty="0">
              <a:solidFill>
                <a:schemeClr val="bg1">
                  <a:lumMod val="10000"/>
                </a:schemeClr>
              </a:solidFill>
            </a:endParaRPr>
          </a:p>
          <a:p>
            <a:pPr algn="just">
              <a:defRPr/>
            </a:pP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обработки текстильных материалов;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обработки пищевых продуктов;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художественной обработки материалов;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Сервировка стола и подготовка праздников;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Дизайн интерьера;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Основы гостеприимства;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Основы графического дизайна;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Экономика домашнего хозяйства;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Технологии отделочных работ; </a:t>
            </a:r>
            <a:r>
              <a:rPr lang="ru-RU" sz="2000" dirty="0">
                <a:sym typeface="Symbol"/>
              </a:rPr>
              <a:t></a:t>
            </a:r>
            <a:r>
              <a:rPr lang="ru-RU" sz="2100" dirty="0">
                <a:solidFill>
                  <a:schemeClr val="bg1">
                    <a:lumMod val="10000"/>
                  </a:schemeClr>
                </a:solidFill>
              </a:rPr>
              <a:t>Ремонт и обслуживание бытовых приборов. И др.</a:t>
            </a:r>
            <a:endParaRPr lang="ru-RU" sz="2100" kern="0" dirty="0">
              <a:solidFill>
                <a:schemeClr val="bg1">
                  <a:lumMod val="10000"/>
                </a:schemeClr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628316A-3D75-40F8-BE98-931ED4F6F52F}"/>
              </a:ext>
            </a:extLst>
          </p:cNvPr>
          <p:cNvSpPr txBox="1">
            <a:spLocks/>
          </p:cNvSpPr>
          <p:nvPr/>
        </p:nvSpPr>
        <p:spPr bwMode="auto">
          <a:xfrm>
            <a:off x="179388" y="2276475"/>
            <a:ext cx="8785225" cy="4392613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2500" b="1" dirty="0">
                <a:solidFill>
                  <a:schemeClr val="bg1">
                    <a:lumMod val="10000"/>
                  </a:schemeClr>
                </a:solidFill>
              </a:rPr>
              <a:t>Разделение обучающихся на группы при освоении вариативного содержания технологической подготовки организуется на основе:</a:t>
            </a:r>
          </a:p>
          <a:p>
            <a:pPr algn="just">
              <a:defRPr/>
            </a:pPr>
            <a:r>
              <a:rPr lang="ru-RU" sz="2500" dirty="0">
                <a:solidFill>
                  <a:schemeClr val="bg1">
                    <a:lumMod val="10000"/>
                  </a:schemeClr>
                </a:solidFill>
              </a:rPr>
              <a:t>− выбора обучающихся;</a:t>
            </a:r>
          </a:p>
          <a:p>
            <a:pPr algn="just">
              <a:defRPr/>
            </a:pPr>
            <a:r>
              <a:rPr lang="ru-RU" sz="2500" dirty="0">
                <a:solidFill>
                  <a:schemeClr val="bg1">
                    <a:lumMod val="10000"/>
                  </a:schemeClr>
                </a:solidFill>
              </a:rPr>
              <a:t>− запросов родителей (законных представителей) обучающихся;</a:t>
            </a:r>
          </a:p>
          <a:p>
            <a:pPr algn="just">
              <a:defRPr/>
            </a:pPr>
            <a:r>
              <a:rPr lang="ru-RU" sz="2500" dirty="0">
                <a:solidFill>
                  <a:schemeClr val="bg1">
                    <a:lumMod val="10000"/>
                  </a:schemeClr>
                </a:solidFill>
              </a:rPr>
              <a:t>− состояния здоровья обучающихся, рекомендаций медицинского работника (в части установления ограничений к осуществлению видов деятельности, недоступных обучающемуся с нарушенным слухом по состоянию здоровья – в связи с наличием дополнительных нарушений в развитии).</a:t>
            </a:r>
            <a:endParaRPr lang="ru-RU" sz="2500" kern="0" dirty="0">
              <a:solidFill>
                <a:schemeClr val="bg1">
                  <a:lumMod val="10000"/>
                </a:schemeClr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687400C-0827-4B50-ABEB-124CE80DE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188913"/>
            <a:ext cx="6480175" cy="503237"/>
          </a:xfrm>
          <a:solidFill>
            <a:srgbClr val="C6E6A2"/>
          </a:solidFill>
          <a:ln w="38100">
            <a:solidFill>
              <a:schemeClr val="bg1">
                <a:lumMod val="10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Содержание обучения</a:t>
            </a:r>
          </a:p>
        </p:txBody>
      </p:sp>
      <p:sp>
        <p:nvSpPr>
          <p:cNvPr id="82948" name="Стрелка вниз 5"/>
          <p:cNvSpPr>
            <a:spLocks noChangeArrowheads="1"/>
          </p:cNvSpPr>
          <p:nvPr/>
        </p:nvSpPr>
        <p:spPr bwMode="auto">
          <a:xfrm>
            <a:off x="4356100" y="1773238"/>
            <a:ext cx="503238" cy="5032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82949" name="Стрелка вниз 7"/>
          <p:cNvSpPr>
            <a:spLocks noChangeArrowheads="1"/>
          </p:cNvSpPr>
          <p:nvPr/>
        </p:nvSpPr>
        <p:spPr bwMode="auto">
          <a:xfrm>
            <a:off x="4356100" y="692150"/>
            <a:ext cx="503238" cy="504825"/>
          </a:xfrm>
          <a:prstGeom prst="downArrow">
            <a:avLst>
              <a:gd name="adj1" fmla="val 50000"/>
              <a:gd name="adj2" fmla="val 50158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CF73D12-664A-401D-9D5E-FF5767160980}"/>
              </a:ext>
            </a:extLst>
          </p:cNvPr>
          <p:cNvSpPr txBox="1">
            <a:spLocks/>
          </p:cNvSpPr>
          <p:nvPr/>
        </p:nvSpPr>
        <p:spPr bwMode="auto">
          <a:xfrm>
            <a:off x="2987675" y="1196975"/>
            <a:ext cx="3744913" cy="576263"/>
          </a:xfrm>
          <a:prstGeom prst="rect">
            <a:avLst/>
          </a:prstGeom>
          <a:solidFill>
            <a:srgbClr val="C6E6A2"/>
          </a:solidFill>
          <a:ln w="38100">
            <a:solidFill>
              <a:schemeClr val="bg1">
                <a:lumMod val="1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kern="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>Вариативные модули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85D88726-0CDD-4B15-AC4A-12558C18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79375"/>
            <a:ext cx="8709025" cy="95408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нарушениями слуха, включая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</a:t>
            </a: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имплантированных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BECD903F-6B01-4AB8-9D0D-7BE6F1C9D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1125538"/>
            <a:ext cx="8709025" cy="193833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1.1 (без пролонгации, срок обучения – 5 лет)</a:t>
            </a:r>
          </a:p>
          <a:p>
            <a:pPr algn="just">
              <a:spcBef>
                <a:spcPts val="0"/>
              </a:spcBef>
              <a:buFontTx/>
              <a:buNone/>
              <a:defRPr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коррекционно-развивающих курсов по программе коррекционной работы и, при необходимости, дополнительных коррекционно-развивающих занятий в соответствии с </a:t>
            </a:r>
            <a:r>
              <a:rPr lang="ru-RU" sz="2000" b="1" i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«Индивидуальным планом коррекционно- развивающей работы»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счет часов внеурочной деятельности в объеме не менее 5 часов в неделю.</a:t>
            </a:r>
            <a:endParaRPr lang="ru-RU" alt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3D0524F0-962D-4232-B5FC-463C7688A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3354388"/>
            <a:ext cx="8710613" cy="40005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1.2 и 2.2.2 (с пролонгацией, срок обучения – 6 лет)</a:t>
            </a:r>
          </a:p>
        </p:txBody>
      </p:sp>
      <p:pic>
        <p:nvPicPr>
          <p:cNvPr id="84997" name="Рисунок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3789363"/>
            <a:ext cx="838041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7">
            <a:extLst>
              <a:ext uri="{FF2B5EF4-FFF2-40B4-BE49-F238E27FC236}">
                <a16:creationId xmlns:a16="http://schemas.microsoft.com/office/drawing/2014/main" id="{B0A6BD67-8C5E-47A0-B24D-6C072A368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3" y="5070475"/>
            <a:ext cx="8710612" cy="40005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2.2.1 (без пролонгации, срок обучения – 5 лет)</a:t>
            </a:r>
          </a:p>
        </p:txBody>
      </p:sp>
      <p:pic>
        <p:nvPicPr>
          <p:cNvPr id="84999" name="Рисунок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488" y="5470525"/>
            <a:ext cx="83629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Заголовок 1"/>
          <p:cNvSpPr>
            <a:spLocks noGrp="1"/>
          </p:cNvSpPr>
          <p:nvPr>
            <p:ph type="title"/>
          </p:nvPr>
        </p:nvSpPr>
        <p:spPr>
          <a:xfrm>
            <a:off x="179388" y="476250"/>
            <a:ext cx="8785225" cy="576263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ru-RU" altLang="ru-RU" sz="3600" b="1">
                <a:latin typeface="Times New Roman" pitchFamily="18" charset="0"/>
                <a:cs typeface="Times New Roman" pitchFamily="18" charset="0"/>
              </a:rPr>
              <a:t>Стартовая (входная) диагностика </a:t>
            </a:r>
          </a:p>
        </p:txBody>
      </p:sp>
      <p:sp>
        <p:nvSpPr>
          <p:cNvPr id="86019" name="Объект 2"/>
          <p:cNvSpPr>
            <a:spLocks noGrp="1"/>
          </p:cNvSpPr>
          <p:nvPr>
            <p:ph idx="1"/>
          </p:nvPr>
        </p:nvSpPr>
        <p:spPr>
          <a:xfrm>
            <a:off x="179388" y="1125538"/>
            <a:ext cx="8785225" cy="5616575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0" indent="107950" algn="just">
              <a:spcBef>
                <a:spcPct val="0"/>
              </a:spcBef>
            </a:pPr>
            <a:r>
              <a:rPr lang="ru-RU" alt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в начале учебного года, целесообразнее - на 2-ой учебной неделе, чтобы у обучающихся была возможность адаптироваться к образовательно-коррекционному процессу после каникул, повторить ранее изученный материал.</a:t>
            </a:r>
          </a:p>
          <a:p>
            <a:pPr marL="0" indent="107950" algn="just">
              <a:spcBef>
                <a:spcPct val="0"/>
              </a:spcBef>
            </a:pPr>
            <a:r>
              <a:rPr lang="ru-RU" alt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1-ом году обучения на уровне ООО (в 5 классе) содержание стартовой диагностики и процедура её проведения определяется администрацией. Определение содержания осуществляется с учётом требований, предъявляемых к результатам речевого развития школьников на уровне НОО. </a:t>
            </a:r>
          </a:p>
          <a:p>
            <a:pPr marL="0" indent="107950" algn="just">
              <a:spcBef>
                <a:spcPct val="0"/>
              </a:spcBef>
            </a:pPr>
            <a:r>
              <a:rPr lang="ru-RU" alt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следующих классах учитель самостоятельно организует стартовую диагностику и определяет её содержание, которое предварительно утверждается на методическом объединении и заместителем директора образовательной организации.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3637" cy="431800"/>
          </a:xfrm>
          <a:solidFill>
            <a:srgbClr val="CCECFF"/>
          </a:solidFill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ru-RU" altLang="ru-RU" sz="3600">
                <a:solidFill>
                  <a:srgbClr val="C00000"/>
                </a:solidFill>
              </a:rPr>
              <a:t>Портфолио обучающегося</a:t>
            </a:r>
          </a:p>
        </p:txBody>
      </p:sp>
      <p:sp>
        <p:nvSpPr>
          <p:cNvPr id="96259" name="Объект 2"/>
          <p:cNvSpPr>
            <a:spLocks noGrp="1"/>
          </p:cNvSpPr>
          <p:nvPr>
            <p:ph idx="1"/>
          </p:nvPr>
        </p:nvSpPr>
        <p:spPr>
          <a:xfrm>
            <a:off x="179388" y="765175"/>
            <a:ext cx="8785225" cy="5903913"/>
          </a:xfrm>
          <a:ln w="38100">
            <a:solidFill>
              <a:srgbClr val="0070C0"/>
            </a:solidFill>
          </a:ln>
        </p:spPr>
        <p:txBody>
          <a:bodyPr/>
          <a:lstStyle/>
          <a:p>
            <a:pPr marL="0" indent="179388" algn="just">
              <a:spcBef>
                <a:spcPct val="0"/>
              </a:spcBef>
            </a:pPr>
            <a:r>
              <a:rPr lang="ru-RU" altLang="ru-RU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процедура оценки динамики учебной и творческой активности обучающегося, направленности, широты или избирательности его интересов, выраженности проявлений творческой инициативы, а также демонстрируемого уровня высших достижений. </a:t>
            </a:r>
          </a:p>
          <a:p>
            <a:pPr marL="0" indent="179388" algn="just">
              <a:spcBef>
                <a:spcPct val="0"/>
              </a:spcBef>
            </a:pPr>
            <a:r>
              <a:rPr lang="ru-RU" altLang="ru-RU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портфолио включаются как работы ученика (в т.ч. фотографии, видеоматериалы и т.п.), так и отзывы на эти работы (например, наградные листы, дипломы, сертификаты, рецензии и проч.). </a:t>
            </a:r>
          </a:p>
          <a:p>
            <a:pPr marL="0" indent="179388" algn="just">
              <a:spcBef>
                <a:spcPct val="0"/>
              </a:spcBef>
            </a:pPr>
            <a:r>
              <a:rPr lang="ru-RU" altLang="ru-RU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Отбор работ и отзывов для портфолио ведётся обучающимся совместно с классным руководителем при участии семьи. Включение материалов в портфолио без согласия ученика не допускается. Портфолио  формируется в электронном виде в течение всех лет обучения в основной школе. Результаты из портфолио используются при выработке рекомендаций по выбору индивидуальной образовательной траектории на уровне среднего общего образования и могут отражаться в характеристике обучающегося. К оформлению портфолио могут также привлекаться воспитатель и тьютор, которые работают с данным обучающимся.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1"/>
          <p:cNvSpPr>
            <a:spLocks noGrp="1"/>
          </p:cNvSpPr>
          <p:nvPr>
            <p:ph type="title"/>
          </p:nvPr>
        </p:nvSpPr>
        <p:spPr>
          <a:xfrm>
            <a:off x="34925" y="115888"/>
            <a:ext cx="8928100" cy="433387"/>
          </a:xfrm>
          <a:solidFill>
            <a:srgbClr val="CCECFF"/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ru-RU" altLang="ru-RU" sz="3600" i="1">
                <a:latin typeface="Times New Roman" pitchFamily="18" charset="0"/>
                <a:cs typeface="Times New Roman" pitchFamily="18" charset="0"/>
              </a:rPr>
              <a:t>Характеристика обучающегося</a:t>
            </a:r>
            <a:endParaRPr lang="ru-RU" altLang="ru-RU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Объект 2">
            <a:extLst>
              <a:ext uri="{FF2B5EF4-FFF2-40B4-BE49-F238E27FC236}">
                <a16:creationId xmlns:a16="http://schemas.microsoft.com/office/drawing/2014/main" id="{8441A132-BFAC-4175-A61D-2A47206BA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549275"/>
            <a:ext cx="8928100" cy="6192838"/>
          </a:xfrm>
          <a:ln w="38100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alt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готовится на основании:</a:t>
            </a:r>
          </a:p>
          <a:p>
            <a:pPr marL="0" indent="108000" algn="just">
              <a:spcBef>
                <a:spcPts val="0"/>
              </a:spcBef>
              <a:defRPr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объективных показателей образовательных достижений обучающегося на уровне ООО, включая результаты освоения специальных предметов по Программе коррекционной работы,</a:t>
            </a:r>
          </a:p>
          <a:p>
            <a:pPr marL="0" indent="108000" algn="just">
              <a:spcBef>
                <a:spcPts val="0"/>
              </a:spcBef>
              <a:defRPr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выпускника;</a:t>
            </a:r>
          </a:p>
          <a:p>
            <a:pPr marL="0" indent="108000" algn="just">
              <a:spcBef>
                <a:spcPts val="0"/>
              </a:spcBef>
              <a:defRPr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экспертных оценок классного руководителя и учителей, обучавших данного выпускника на уровне ООО.</a:t>
            </a:r>
          </a:p>
          <a:p>
            <a:pPr marL="0" indent="0" algn="ctr">
              <a:spcBef>
                <a:spcPts val="0"/>
              </a:spcBef>
              <a:buFontTx/>
              <a:buNone/>
              <a:defRPr/>
            </a:pPr>
            <a:r>
              <a:rPr lang="ru-RU" alt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характеристике выпускника должны быть представлены:</a:t>
            </a:r>
          </a:p>
          <a:p>
            <a:pPr marL="0" indent="108000" algn="just">
              <a:spcBef>
                <a:spcPts val="0"/>
              </a:spcBef>
              <a:defRPr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достижения обучающегося по освоению личностных, метапредметных и предметных результатов;</a:t>
            </a:r>
          </a:p>
          <a:p>
            <a:pPr marL="0" indent="108000" algn="just">
              <a:spcBef>
                <a:spcPts val="0"/>
              </a:spcBef>
              <a:defRPr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в области овладения словесной речью в письменной и устной формах, в том числе её восприятия и воспроизведения, состояния навыков устной коммуникации;</a:t>
            </a:r>
          </a:p>
          <a:p>
            <a:pPr marL="0" indent="108000" algn="just">
              <a:spcBef>
                <a:spcPts val="0"/>
              </a:spcBef>
              <a:defRPr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рекомендации к выбору индивидуальной образовательной траектории на уровне среднего общего образования с учётом выбора обучающимся направлений профильного образования, выявленных проблем и отмеченных образовательных достижений. </a:t>
            </a:r>
          </a:p>
          <a:p>
            <a:pPr marL="0"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педагогического коллектива к выбору индивидуальной образовательной траектории доводятся до сведения выпускника и его родителей (законных представителей).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:a16="http://schemas.microsoft.com/office/drawing/2014/main" id="{ABECCD20-BD7E-4025-A87C-ED50BA4B5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792162"/>
          </a:xfrm>
          <a:solidFill>
            <a:schemeClr val="tx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/>
          <a:lstStyle/>
          <a:p>
            <a:pPr>
              <a:defRPr/>
            </a:pPr>
            <a:r>
              <a:rPr lang="ru-RU" altLang="ru-RU" sz="2800" b="1" dirty="0"/>
              <a:t>Спасибо за внимание!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742C248-591D-412F-89CE-36EB63C1F9BB}"/>
              </a:ext>
            </a:extLst>
          </p:cNvPr>
          <p:cNvSpPr txBox="1">
            <a:spLocks/>
          </p:cNvSpPr>
          <p:nvPr/>
        </p:nvSpPr>
        <p:spPr bwMode="auto">
          <a:xfrm>
            <a:off x="179388" y="1268413"/>
            <a:ext cx="2592387" cy="4537075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Основное общее образование</a:t>
            </a:r>
          </a:p>
          <a:p>
            <a:pPr algn="just">
              <a:defRPr/>
            </a:pPr>
            <a:r>
              <a:rPr lang="ru-RU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на основе ООП и </a:t>
            </a:r>
            <a:r>
              <a:rPr lang="ru-RU" b="1" kern="0" dirty="0">
                <a:solidFill>
                  <a:srgbClr val="000000"/>
                </a:solidFill>
                <a:cs typeface="Times New Roman" pitchFamily="18" charset="0"/>
              </a:rPr>
              <a:t>АООП (вариант 2.2.1)</a:t>
            </a:r>
            <a:endParaRPr lang="ru-RU" b="1" kern="0" dirty="0">
              <a:solidFill>
                <a:srgbClr val="000000"/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E604583-19D3-4BAD-B4F4-7272EA6D4651}"/>
              </a:ext>
            </a:extLst>
          </p:cNvPr>
          <p:cNvSpPr txBox="1">
            <a:spLocks/>
          </p:cNvSpPr>
          <p:nvPr/>
        </p:nvSpPr>
        <p:spPr bwMode="auto">
          <a:xfrm>
            <a:off x="4211638" y="1484313"/>
            <a:ext cx="936625" cy="518477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3600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54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5</a:t>
            </a:r>
          </a:p>
          <a:p>
            <a:pPr algn="ctr">
              <a:defRPr/>
            </a:pPr>
            <a:r>
              <a:rPr lang="ru-RU" sz="54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6</a:t>
            </a:r>
          </a:p>
          <a:p>
            <a:pPr algn="ctr">
              <a:defRPr/>
            </a:pPr>
            <a:r>
              <a:rPr lang="ru-RU" sz="54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7</a:t>
            </a:r>
          </a:p>
          <a:p>
            <a:pPr algn="ctr">
              <a:defRPr/>
            </a:pPr>
            <a:r>
              <a:rPr lang="ru-RU" sz="54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8</a:t>
            </a:r>
          </a:p>
          <a:p>
            <a:pPr algn="ctr">
              <a:defRPr/>
            </a:pPr>
            <a:r>
              <a:rPr lang="ru-RU" sz="54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9</a:t>
            </a:r>
          </a:p>
          <a:p>
            <a:pPr algn="ctr">
              <a:defRPr/>
            </a:pPr>
            <a:r>
              <a:rPr lang="ru-RU" sz="5400" b="1" kern="0" dirty="0">
                <a:solidFill>
                  <a:srgbClr val="0070C0"/>
                </a:solidFill>
                <a:ea typeface="+mj-ea"/>
                <a:cs typeface="Times New Roman" pitchFamily="18" charset="0"/>
              </a:rPr>
              <a:t>10</a:t>
            </a:r>
          </a:p>
          <a:p>
            <a:pPr algn="just">
              <a:defRPr/>
            </a:pPr>
            <a:endParaRPr lang="ru-RU" sz="2000" kern="0" dirty="0">
              <a:solidFill>
                <a:srgbClr val="000000"/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330E630-6D25-4FF2-A1EF-9E500663782A}"/>
              </a:ext>
            </a:extLst>
          </p:cNvPr>
          <p:cNvSpPr txBox="1">
            <a:spLocks/>
          </p:cNvSpPr>
          <p:nvPr/>
        </p:nvSpPr>
        <p:spPr bwMode="auto">
          <a:xfrm>
            <a:off x="6659563" y="1268413"/>
            <a:ext cx="2305050" cy="5329237"/>
          </a:xfrm>
          <a:prstGeom prst="rect">
            <a:avLst/>
          </a:prstGeom>
          <a:solidFill>
            <a:srgbClr val="C6E6A2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ru-RU" sz="22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Основное общее образование</a:t>
            </a:r>
          </a:p>
          <a:p>
            <a:pPr algn="just">
              <a:defRPr/>
            </a:pPr>
            <a:r>
              <a:rPr lang="ru-RU" sz="22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на основе АООП (варианты 1.2, 2.2.2)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D942C8-E0A9-4320-A1A0-EE8822FEE884}"/>
              </a:ext>
            </a:extLst>
          </p:cNvPr>
          <p:cNvSpPr txBox="1">
            <a:spLocks/>
          </p:cNvSpPr>
          <p:nvPr/>
        </p:nvSpPr>
        <p:spPr bwMode="auto">
          <a:xfrm>
            <a:off x="3563938" y="1125538"/>
            <a:ext cx="2447925" cy="358775"/>
          </a:xfrm>
          <a:prstGeom prst="rect">
            <a:avLst/>
          </a:prstGeom>
          <a:solidFill>
            <a:srgbClr val="99CCFF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200" b="1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Классы</a:t>
            </a:r>
            <a:endParaRPr lang="ru-RU" sz="3200" kern="0" dirty="0">
              <a:solidFill>
                <a:srgbClr val="000000"/>
              </a:solidFill>
              <a:ea typeface="+mj-ea"/>
              <a:cs typeface="Times New Roman" pitchFamily="18" charset="0"/>
            </a:endParaRPr>
          </a:p>
        </p:txBody>
      </p:sp>
      <p:sp>
        <p:nvSpPr>
          <p:cNvPr id="98311" name="Стрелка вправо 7"/>
          <p:cNvSpPr>
            <a:spLocks noChangeArrowheads="1"/>
          </p:cNvSpPr>
          <p:nvPr/>
        </p:nvSpPr>
        <p:spPr bwMode="auto">
          <a:xfrm>
            <a:off x="2771775" y="2133600"/>
            <a:ext cx="1439863" cy="358775"/>
          </a:xfrm>
          <a:prstGeom prst="rightArrow">
            <a:avLst>
              <a:gd name="adj1" fmla="val 50000"/>
              <a:gd name="adj2" fmla="val 50166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8312" name="Стрелка вправо 8"/>
          <p:cNvSpPr>
            <a:spLocks noChangeArrowheads="1"/>
          </p:cNvSpPr>
          <p:nvPr/>
        </p:nvSpPr>
        <p:spPr bwMode="auto">
          <a:xfrm>
            <a:off x="2771775" y="2997200"/>
            <a:ext cx="1439863" cy="360363"/>
          </a:xfrm>
          <a:prstGeom prst="rightArrow">
            <a:avLst>
              <a:gd name="adj1" fmla="val 50000"/>
              <a:gd name="adj2" fmla="val 49945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8313" name="Стрелка вправо 9"/>
          <p:cNvSpPr>
            <a:spLocks noChangeArrowheads="1"/>
          </p:cNvSpPr>
          <p:nvPr/>
        </p:nvSpPr>
        <p:spPr bwMode="auto">
          <a:xfrm>
            <a:off x="2771775" y="3716338"/>
            <a:ext cx="1439863" cy="360362"/>
          </a:xfrm>
          <a:prstGeom prst="rightArrow">
            <a:avLst>
              <a:gd name="adj1" fmla="val 50000"/>
              <a:gd name="adj2" fmla="val 49945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8314" name="Стрелка вправо 10"/>
          <p:cNvSpPr>
            <a:spLocks noChangeArrowheads="1"/>
          </p:cNvSpPr>
          <p:nvPr/>
        </p:nvSpPr>
        <p:spPr bwMode="auto">
          <a:xfrm>
            <a:off x="2771775" y="4652963"/>
            <a:ext cx="1439863" cy="360362"/>
          </a:xfrm>
          <a:prstGeom prst="rightArrow">
            <a:avLst>
              <a:gd name="adj1" fmla="val 50000"/>
              <a:gd name="adj2" fmla="val 49945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8315" name="Стрелка вправо 11"/>
          <p:cNvSpPr>
            <a:spLocks noChangeArrowheads="1"/>
          </p:cNvSpPr>
          <p:nvPr/>
        </p:nvSpPr>
        <p:spPr bwMode="auto">
          <a:xfrm>
            <a:off x="2771775" y="5445125"/>
            <a:ext cx="1439863" cy="360363"/>
          </a:xfrm>
          <a:prstGeom prst="rightArrow">
            <a:avLst>
              <a:gd name="adj1" fmla="val 50000"/>
              <a:gd name="adj2" fmla="val 49945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eaLnBrk="1" hangingPunct="1"/>
            <a:endParaRPr lang="ru-RU" altLang="ru-RU"/>
          </a:p>
        </p:txBody>
      </p:sp>
      <p:sp>
        <p:nvSpPr>
          <p:cNvPr id="98316" name="Стрелка влево 12"/>
          <p:cNvSpPr>
            <a:spLocks noChangeArrowheads="1"/>
          </p:cNvSpPr>
          <p:nvPr/>
        </p:nvSpPr>
        <p:spPr bwMode="auto">
          <a:xfrm>
            <a:off x="5148263" y="1557338"/>
            <a:ext cx="1511300" cy="792162"/>
          </a:xfrm>
          <a:prstGeom prst="leftArrow">
            <a:avLst>
              <a:gd name="adj1" fmla="val 50000"/>
              <a:gd name="adj2" fmla="val 49965"/>
            </a:avLst>
          </a:prstGeom>
          <a:solidFill>
            <a:srgbClr val="92D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/>
          <a:lstStyle/>
          <a:p>
            <a:pPr algn="just" eaLnBrk="1" hangingPunct="1"/>
            <a:r>
              <a:rPr lang="ru-RU" altLang="ru-RU" b="1">
                <a:solidFill>
                  <a:srgbClr val="000000"/>
                </a:solidFill>
              </a:rPr>
              <a:t>1-ый год</a:t>
            </a:r>
          </a:p>
        </p:txBody>
      </p:sp>
      <p:sp>
        <p:nvSpPr>
          <p:cNvPr id="98317" name="Стрелка влево 13"/>
          <p:cNvSpPr>
            <a:spLocks noChangeArrowheads="1"/>
          </p:cNvSpPr>
          <p:nvPr/>
        </p:nvSpPr>
        <p:spPr bwMode="auto">
          <a:xfrm>
            <a:off x="5148263" y="2492375"/>
            <a:ext cx="1511300" cy="792163"/>
          </a:xfrm>
          <a:prstGeom prst="leftArrow">
            <a:avLst>
              <a:gd name="adj1" fmla="val 50000"/>
              <a:gd name="adj2" fmla="val 49965"/>
            </a:avLst>
          </a:prstGeom>
          <a:solidFill>
            <a:srgbClr val="92D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/>
          <a:lstStyle/>
          <a:p>
            <a:pPr algn="just" eaLnBrk="1" hangingPunct="1"/>
            <a:r>
              <a:rPr lang="ru-RU" altLang="ru-RU" b="1">
                <a:solidFill>
                  <a:srgbClr val="000000"/>
                </a:solidFill>
              </a:rPr>
              <a:t>2-ой год</a:t>
            </a:r>
          </a:p>
        </p:txBody>
      </p:sp>
      <p:sp>
        <p:nvSpPr>
          <p:cNvPr id="98318" name="Стрелка влево 14"/>
          <p:cNvSpPr>
            <a:spLocks noChangeArrowheads="1"/>
          </p:cNvSpPr>
          <p:nvPr/>
        </p:nvSpPr>
        <p:spPr bwMode="auto">
          <a:xfrm>
            <a:off x="5148263" y="3357563"/>
            <a:ext cx="1511300" cy="792162"/>
          </a:xfrm>
          <a:prstGeom prst="leftArrow">
            <a:avLst>
              <a:gd name="adj1" fmla="val 50000"/>
              <a:gd name="adj2" fmla="val 49965"/>
            </a:avLst>
          </a:prstGeom>
          <a:solidFill>
            <a:srgbClr val="92D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/>
          <a:lstStyle/>
          <a:p>
            <a:pPr algn="just" eaLnBrk="1" hangingPunct="1"/>
            <a:r>
              <a:rPr lang="ru-RU" altLang="ru-RU" b="1">
                <a:solidFill>
                  <a:srgbClr val="000000"/>
                </a:solidFill>
              </a:rPr>
              <a:t>3-ий год</a:t>
            </a:r>
          </a:p>
        </p:txBody>
      </p:sp>
      <p:sp>
        <p:nvSpPr>
          <p:cNvPr id="98319" name="Стрелка влево 15"/>
          <p:cNvSpPr>
            <a:spLocks noChangeArrowheads="1"/>
          </p:cNvSpPr>
          <p:nvPr/>
        </p:nvSpPr>
        <p:spPr bwMode="auto">
          <a:xfrm>
            <a:off x="5148263" y="4221163"/>
            <a:ext cx="1511300" cy="792162"/>
          </a:xfrm>
          <a:prstGeom prst="leftArrow">
            <a:avLst>
              <a:gd name="adj1" fmla="val 50000"/>
              <a:gd name="adj2" fmla="val 49965"/>
            </a:avLst>
          </a:prstGeom>
          <a:solidFill>
            <a:srgbClr val="92D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/>
          <a:lstStyle/>
          <a:p>
            <a:pPr algn="just" eaLnBrk="1" hangingPunct="1"/>
            <a:r>
              <a:rPr lang="ru-RU" altLang="ru-RU" b="1">
                <a:solidFill>
                  <a:srgbClr val="000000"/>
                </a:solidFill>
              </a:rPr>
              <a:t>4-ый год</a:t>
            </a:r>
          </a:p>
        </p:txBody>
      </p:sp>
      <p:sp>
        <p:nvSpPr>
          <p:cNvPr id="98320" name="Стрелка влево 16"/>
          <p:cNvSpPr>
            <a:spLocks noChangeArrowheads="1"/>
          </p:cNvSpPr>
          <p:nvPr/>
        </p:nvSpPr>
        <p:spPr bwMode="auto">
          <a:xfrm>
            <a:off x="5148263" y="5084763"/>
            <a:ext cx="1511300" cy="792162"/>
          </a:xfrm>
          <a:prstGeom prst="leftArrow">
            <a:avLst>
              <a:gd name="adj1" fmla="val 50000"/>
              <a:gd name="adj2" fmla="val 49965"/>
            </a:avLst>
          </a:prstGeom>
          <a:solidFill>
            <a:srgbClr val="92D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/>
          <a:lstStyle/>
          <a:p>
            <a:pPr algn="just" eaLnBrk="1" hangingPunct="1"/>
            <a:r>
              <a:rPr lang="ru-RU" altLang="ru-RU" b="1">
                <a:solidFill>
                  <a:srgbClr val="000000"/>
                </a:solidFill>
              </a:rPr>
              <a:t>5-ый год</a:t>
            </a:r>
          </a:p>
        </p:txBody>
      </p:sp>
      <p:sp>
        <p:nvSpPr>
          <p:cNvPr id="98321" name="Стрелка влево 17"/>
          <p:cNvSpPr>
            <a:spLocks noChangeArrowheads="1"/>
          </p:cNvSpPr>
          <p:nvPr/>
        </p:nvSpPr>
        <p:spPr bwMode="auto">
          <a:xfrm>
            <a:off x="5148263" y="5949950"/>
            <a:ext cx="1511300" cy="908050"/>
          </a:xfrm>
          <a:prstGeom prst="leftArrow">
            <a:avLst>
              <a:gd name="adj1" fmla="val 50000"/>
              <a:gd name="adj2" fmla="val 50007"/>
            </a:avLst>
          </a:prstGeom>
          <a:solidFill>
            <a:srgbClr val="92D05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/>
          <a:lstStyle/>
          <a:p>
            <a:pPr algn="just" eaLnBrk="1" hangingPunct="1"/>
            <a:r>
              <a:rPr lang="ru-RU" altLang="ru-RU" b="1">
                <a:solidFill>
                  <a:srgbClr val="000000"/>
                </a:solidFill>
              </a:rPr>
              <a:t>6-ой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4" descr="C:\Users\user\Downloads\Фоны\Nabor_fonov\31_100_Nabor_fonov\Nabor_fonov_№5\5-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0"/>
            <a:ext cx="9170988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TextBox 7"/>
          <p:cNvSpPr txBox="1">
            <a:spLocks noChangeArrowheads="1"/>
          </p:cNvSpPr>
          <p:nvPr/>
        </p:nvSpPr>
        <p:spPr bwMode="auto">
          <a:xfrm>
            <a:off x="571500" y="9525"/>
            <a:ext cx="8388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>
                <a:solidFill>
                  <a:srgbClr val="FF0000"/>
                </a:solidFill>
                <a:cs typeface="Times New Roman" pitchFamily="18" charset="0"/>
              </a:rPr>
              <a:t>ВЫБОР ВАРИАНТА ПАООП </a:t>
            </a:r>
            <a:r>
              <a:rPr lang="ru-RU" altLang="ru-RU" sz="1800" b="1">
                <a:solidFill>
                  <a:srgbClr val="0070C0"/>
                </a:solidFill>
                <a:cs typeface="Times New Roman" pitchFamily="18" charset="0"/>
              </a:rPr>
              <a:t>основного общего образования (ООО) обучающихся с ОВЗ (5 – 9 или 5-10 классы). </a:t>
            </a:r>
            <a:r>
              <a:rPr lang="ru-RU" altLang="ru-RU" sz="1800" b="1">
                <a:solidFill>
                  <a:srgbClr val="FF0000"/>
                </a:solidFill>
                <a:cs typeface="Times New Roman" pitchFamily="18" charset="0"/>
              </a:rPr>
              <a:t>Только цензовый уровень!</a:t>
            </a: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465138" y="4437063"/>
            <a:ext cx="127381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6" name="Содержимое 3">
            <a:extLst>
              <a:ext uri="{FF2B5EF4-FFF2-40B4-BE49-F238E27FC236}">
                <a16:creationId xmlns:a16="http://schemas.microsoft.com/office/drawing/2014/main" id="{0BEABF2C-27A0-4BE4-9EF6-1E803927679A}"/>
              </a:ext>
            </a:extLst>
          </p:cNvPr>
          <p:cNvGraphicFramePr>
            <a:graphicFrameLocks/>
          </p:cNvGraphicFramePr>
          <p:nvPr/>
        </p:nvGraphicFramePr>
        <p:xfrm>
          <a:off x="573088" y="960438"/>
          <a:ext cx="8177212" cy="2087563"/>
        </p:xfrm>
        <a:graphic>
          <a:graphicData uri="http://schemas.openxmlformats.org/drawingml/2006/table">
            <a:tbl>
              <a:tblPr/>
              <a:tblGrid>
                <a:gridCol w="601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45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 лиц с ОВЗ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4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Глухие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I, II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6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Слабослышащие, позднооглохшие и </a:t>
                      </a:r>
                      <a:r>
                        <a:rPr kumimoji="0" lang="ru-RU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кохлеарно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имплантированные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.1,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0435" name="Прямая со стрелкой 2"/>
          <p:cNvCxnSpPr>
            <a:cxnSpLocks noChangeShapeType="1"/>
          </p:cNvCxnSpPr>
          <p:nvPr/>
        </p:nvCxnSpPr>
        <p:spPr bwMode="auto">
          <a:xfrm flipV="1">
            <a:off x="6300788" y="2003425"/>
            <a:ext cx="792162" cy="704850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0" name="TextBox 7">
            <a:extLst>
              <a:ext uri="{FF2B5EF4-FFF2-40B4-BE49-F238E27FC236}">
                <a16:creationId xmlns:a16="http://schemas.microsoft.com/office/drawing/2014/main" id="{B9B14290-5B1B-4DD6-8F60-92138BF02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3756025"/>
            <a:ext cx="7242175" cy="277018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записываются так:</a:t>
            </a:r>
          </a:p>
          <a:p>
            <a:pPr algn="just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</a:p>
          <a:p>
            <a:pPr algn="just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2.2.1</a:t>
            </a:r>
          </a:p>
          <a:p>
            <a:pPr algn="just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2.2.2</a:t>
            </a:r>
          </a:p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C64C6-73AA-4684-B6B4-1C817174898B}"/>
              </a:ext>
            </a:extLst>
          </p:cNvPr>
          <p:cNvSpPr txBox="1">
            <a:spLocks/>
          </p:cNvSpPr>
          <p:nvPr/>
        </p:nvSpPr>
        <p:spPr>
          <a:xfrm>
            <a:off x="127000" y="95250"/>
            <a:ext cx="8804275" cy="52546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УП, вариант 1.2</a:t>
            </a:r>
            <a:endParaRPr lang="ru-RU" sz="3200" kern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43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025" y="692150"/>
            <a:ext cx="6654800" cy="607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C64C6-73AA-4684-B6B4-1C817174898B}"/>
              </a:ext>
            </a:extLst>
          </p:cNvPr>
          <p:cNvSpPr txBox="1">
            <a:spLocks/>
          </p:cNvSpPr>
          <p:nvPr/>
        </p:nvSpPr>
        <p:spPr>
          <a:xfrm>
            <a:off x="127000" y="95250"/>
            <a:ext cx="8804275" cy="52546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УП, вариант 1.2</a:t>
            </a:r>
            <a:endParaRPr lang="ru-RU" sz="3200" kern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246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828675"/>
            <a:ext cx="8664575" cy="333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1572755-66CE-4290-A570-C5BB20D2EA4C}"/>
              </a:ext>
            </a:extLst>
          </p:cNvPr>
          <p:cNvSpPr txBox="1">
            <a:spLocks/>
          </p:cNvSpPr>
          <p:nvPr/>
        </p:nvSpPr>
        <p:spPr>
          <a:xfrm>
            <a:off x="196850" y="4368800"/>
            <a:ext cx="8804275" cy="230028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примерном учебном плане время на коррекционно-развивающие курсы по «Программе коррекционной работы» указано на одного обучающегося. Время, выделяемое на класс, зависит от форм проведения работы, которые определяются психолого-педагогическим консилиумом образовательной организации с учётом рекомендаций, указанных в примерной АООП ООО (вариант 1.2) в разделах «Программа коррекционной работы» и «Примерные рабочие программы».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>
            <a:extLst>
              <a:ext uri="{FF2B5EF4-FFF2-40B4-BE49-F238E27FC236}">
                <a16:creationId xmlns:a16="http://schemas.microsoft.com/office/drawing/2014/main" id="{59C6F7EA-FDE8-4E5A-B0A8-F149B0191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79375"/>
            <a:ext cx="8709025" cy="13843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содержание образования по </a:t>
            </a:r>
            <a:r>
              <a:rPr lang="ru-RU" alt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коррекционной работы </a:t>
            </a:r>
          </a:p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учётом варианта ПАООП ООО)  </a:t>
            </a:r>
          </a:p>
        </p:txBody>
      </p:sp>
      <p:pic>
        <p:nvPicPr>
          <p:cNvPr id="64515" name="Рисунок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7425" y="1587500"/>
            <a:ext cx="7169150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549275"/>
            <a:ext cx="8648700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6688"/>
            <a:ext cx="7848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988" y="115888"/>
            <a:ext cx="8328025" cy="662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525" y="333375"/>
            <a:ext cx="8870950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1103</Words>
  <Application>Microsoft Office PowerPoint</Application>
  <PresentationFormat>Экран (4:3)</PresentationFormat>
  <Paragraphs>96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Содержание обучения</vt:lpstr>
      <vt:lpstr>Презентация PowerPoint</vt:lpstr>
      <vt:lpstr>Содержание обучения</vt:lpstr>
      <vt:lpstr>Презентация PowerPoint</vt:lpstr>
      <vt:lpstr>Стартовая (входная) диагностика </vt:lpstr>
      <vt:lpstr>Портфолио обучающегося</vt:lpstr>
      <vt:lpstr>Характеристика обучающегося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Татьяна Владимировна</cp:lastModifiedBy>
  <cp:revision>4</cp:revision>
  <dcterms:created xsi:type="dcterms:W3CDTF">2021-10-26T08:08:55Z</dcterms:created>
  <dcterms:modified xsi:type="dcterms:W3CDTF">2022-06-16T07:08:29Z</dcterms:modified>
</cp:coreProperties>
</file>